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76" r:id="rId5"/>
    <p:sldId id="266" r:id="rId6"/>
    <p:sldId id="258" r:id="rId7"/>
    <p:sldId id="291" r:id="rId8"/>
    <p:sldId id="268" r:id="rId9"/>
    <p:sldId id="265" r:id="rId10"/>
    <p:sldId id="264" r:id="rId11"/>
    <p:sldId id="275" r:id="rId12"/>
    <p:sldId id="263" r:id="rId13"/>
    <p:sldId id="262" r:id="rId14"/>
    <p:sldId id="270" r:id="rId15"/>
    <p:sldId id="267" r:id="rId16"/>
    <p:sldId id="272" r:id="rId17"/>
    <p:sldId id="304" r:id="rId18"/>
    <p:sldId id="305" r:id="rId19"/>
    <p:sldId id="306" r:id="rId20"/>
    <p:sldId id="26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S-PC" initials="Y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94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/>
          <p:nvPr/>
        </p:nvSpPr>
        <p:spPr>
          <a:xfrm>
            <a:off x="3420883" y="1221454"/>
            <a:ext cx="1409212" cy="140313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7072869" y="4209879"/>
            <a:ext cx="1041515" cy="103702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777062">
            <a:off x="2256452" y="-1231209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1777062">
            <a:off x="2940963" y="1044430"/>
            <a:ext cx="45719" cy="3994206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1777062">
            <a:off x="4769762" y="-456509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1777062">
            <a:off x="5059477" y="1999562"/>
            <a:ext cx="45719" cy="1517261"/>
          </a:xfrm>
          <a:prstGeom prst="rect">
            <a:avLst/>
          </a:prstGeom>
          <a:solidFill>
            <a:srgbClr val="40AFF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777062" flipH="1">
            <a:off x="8230335" y="3411906"/>
            <a:ext cx="45719" cy="1485430"/>
          </a:xfrm>
          <a:prstGeom prst="rect">
            <a:avLst/>
          </a:prstGeom>
          <a:solidFill>
            <a:srgbClr val="40AFF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777062" flipH="1">
            <a:off x="9248194" y="3153093"/>
            <a:ext cx="45719" cy="2006910"/>
          </a:xfrm>
          <a:prstGeom prst="rect">
            <a:avLst/>
          </a:prstGeom>
          <a:solidFill>
            <a:srgbClr val="40AFF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777062">
            <a:off x="8230334" y="516255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695706" y="1530937"/>
            <a:ext cx="3925631" cy="3925631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834230" y="2969918"/>
            <a:ext cx="185915" cy="18591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365544" y="4603082"/>
            <a:ext cx="185915" cy="18591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082336" y="6013016"/>
            <a:ext cx="185915" cy="18591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987336" y="4947234"/>
            <a:ext cx="185915" cy="18591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773306" y="1530689"/>
            <a:ext cx="185915" cy="18591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>
            <a:off x="2425700" y="5334000"/>
            <a:ext cx="412496" cy="355600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>
            <a:off x="7869145" y="5497856"/>
            <a:ext cx="412496" cy="355600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410229" y="1246095"/>
            <a:ext cx="4496583" cy="449658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001615" y="3041602"/>
            <a:ext cx="331470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方正细等线_GBK" panose="03000509000000000000" pitchFamily="65" charset="-122"/>
                <a:ea typeface="方正细等线_GBK" panose="03000509000000000000" pitchFamily="65" charset="-122"/>
              </a:rPr>
              <a:t>学籍管理系统</a:t>
            </a:r>
            <a:endParaRPr lang="zh-CN" altLang="en-US" sz="4000" dirty="0">
              <a:latin typeface="方正细等线_GBK" panose="03000509000000000000" pitchFamily="65" charset="-122"/>
              <a:ea typeface="方正细等线_GBK" panose="03000509000000000000" pitchFamily="65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970186" y="3929394"/>
            <a:ext cx="505280" cy="503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63360" y="3757930"/>
            <a:ext cx="5604510" cy="1375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茹超飞     数据库、前端、数据采集</a:t>
            </a:r>
            <a:endParaRPr lang="zh-CN" altLang="en-US" sz="2800"/>
          </a:p>
          <a:p>
            <a:r>
              <a:rPr lang="zh-CN" altLang="en-US" sz="2800"/>
              <a:t>邱宝琳     数据库、安全测试</a:t>
            </a:r>
            <a:endParaRPr lang="zh-CN" altLang="en-US" sz="2800"/>
          </a:p>
          <a:p>
            <a:r>
              <a:rPr lang="zh-CN" altLang="en-US" sz="2800"/>
              <a:t>唐亮          数据库、前端、后端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2626360" y="320675"/>
            <a:ext cx="7350760" cy="7010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数据库大作业</a:t>
            </a:r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37050" y="2602230"/>
            <a:ext cx="376237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数据库安全性</a:t>
            </a:r>
            <a:endParaRPr lang="zh-CN" altLang="en-US" sz="4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65820" y="4214495"/>
            <a:ext cx="269811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+mn-ea"/>
              </a:rPr>
              <a:t>——SQL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+mn-ea"/>
              </a:rPr>
              <a:t>注入攻击</a:t>
            </a:r>
            <a:endParaRPr lang="zh-CN" altLang="en-US" sz="240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r"/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+mn-ea"/>
              </a:rPr>
              <a:t>   邱宝琳</a:t>
            </a:r>
            <a:endParaRPr lang="zh-CN" altLang="en-US" sz="240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33600" y="1628776"/>
            <a:ext cx="8559800" cy="4327524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3600" y="1076995"/>
            <a:ext cx="8559800" cy="551781"/>
          </a:xfrm>
          <a:prstGeom prst="rect">
            <a:avLst/>
          </a:prstGeom>
          <a:solidFill>
            <a:schemeClr val="bg1">
              <a:lumMod val="9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2133600" y="5956300"/>
            <a:ext cx="8559800" cy="45719"/>
          </a:xfrm>
          <a:prstGeom prst="rect">
            <a:avLst/>
          </a:prstGeom>
          <a:solidFill>
            <a:srgbClr val="40AFFF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860665" y="1110848"/>
            <a:ext cx="5104691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40AFFF"/>
                </a:solidFill>
                <a:latin typeface="+mj-ea"/>
                <a:ea typeface="+mj-ea"/>
              </a:rPr>
              <a:t>数据库安全性</a:t>
            </a:r>
            <a:endParaRPr lang="zh-CN" altLang="en-US" sz="2800" dirty="0" smtClean="0">
              <a:solidFill>
                <a:srgbClr val="40AFFF"/>
              </a:solidFill>
              <a:latin typeface="+mj-ea"/>
              <a:ea typeface="+mj-ea"/>
            </a:endParaRPr>
          </a:p>
        </p:txBody>
      </p:sp>
      <p:sp>
        <p:nvSpPr>
          <p:cNvPr id="25" name="任意多边形 24"/>
          <p:cNvSpPr/>
          <p:nvPr/>
        </p:nvSpPr>
        <p:spPr>
          <a:xfrm rot="2187006">
            <a:off x="1544735" y="577084"/>
            <a:ext cx="1177730" cy="1555862"/>
          </a:xfrm>
          <a:custGeom>
            <a:avLst/>
            <a:gdLst>
              <a:gd name="connsiteX0" fmla="*/ 760772 w 1177730"/>
              <a:gd name="connsiteY0" fmla="*/ 307971 h 1555862"/>
              <a:gd name="connsiteX1" fmla="*/ 1177730 w 1177730"/>
              <a:gd name="connsiteY1" fmla="*/ 0 h 1555862"/>
              <a:gd name="connsiteX2" fmla="*/ 1177730 w 1177730"/>
              <a:gd name="connsiteY2" fmla="*/ 685975 h 1555862"/>
              <a:gd name="connsiteX3" fmla="*/ 1 w 1177730"/>
              <a:gd name="connsiteY3" fmla="*/ 1555862 h 1555862"/>
              <a:gd name="connsiteX4" fmla="*/ 0 w 1177730"/>
              <a:gd name="connsiteY4" fmla="*/ 1555862 h 1555862"/>
              <a:gd name="connsiteX5" fmla="*/ 760772 w 1177730"/>
              <a:gd name="connsiteY5" fmla="*/ 993945 h 1555862"/>
              <a:gd name="connsiteX6" fmla="*/ 760772 w 1177730"/>
              <a:gd name="connsiteY6" fmla="*/ 307971 h 155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7730" h="1555862">
                <a:moveTo>
                  <a:pt x="760772" y="307971"/>
                </a:moveTo>
                <a:lnTo>
                  <a:pt x="1177730" y="0"/>
                </a:lnTo>
                <a:lnTo>
                  <a:pt x="1177730" y="685975"/>
                </a:lnTo>
                <a:lnTo>
                  <a:pt x="1" y="1555862"/>
                </a:lnTo>
                <a:lnTo>
                  <a:pt x="0" y="1555862"/>
                </a:lnTo>
                <a:lnTo>
                  <a:pt x="760772" y="993945"/>
                </a:lnTo>
                <a:lnTo>
                  <a:pt x="760772" y="307971"/>
                </a:lnTo>
                <a:close/>
              </a:path>
            </a:pathLst>
          </a:custGeom>
          <a:solidFill>
            <a:srgbClr val="40AFFF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565400" y="2146935"/>
            <a:ext cx="812800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+mn-ea"/>
              </a:rPr>
              <a:t>·</a:t>
            </a:r>
            <a:r>
              <a:rPr lang="en-US" altLang="zh-CN" sz="3200" dirty="0" smtClean="0">
                <a:latin typeface="+mn-ea"/>
                <a:sym typeface="+mn-ea"/>
              </a:rPr>
              <a:t>SQL</a:t>
            </a:r>
            <a:r>
              <a:rPr lang="zh-CN" altLang="en-US" sz="3200" dirty="0" smtClean="0">
                <a:latin typeface="+mn-ea"/>
                <a:sym typeface="+mn-ea"/>
              </a:rPr>
              <a:t>注入攻击</a:t>
            </a:r>
            <a:endParaRPr lang="zh-CN" altLang="en-US" sz="3200" dirty="0" smtClean="0">
              <a:latin typeface="+mn-ea"/>
              <a:sym typeface="+mn-ea"/>
            </a:endParaRPr>
          </a:p>
          <a:p>
            <a:endParaRPr lang="zh-CN" altLang="en-US" sz="3200" dirty="0" smtClean="0">
              <a:latin typeface="+mn-ea"/>
              <a:sym typeface="+mn-ea"/>
            </a:endParaRPr>
          </a:p>
          <a:p>
            <a:r>
              <a:rPr lang="en-US" altLang="zh-CN" sz="3200" dirty="0">
                <a:latin typeface="+mn-ea"/>
                <a:sym typeface="+mn-ea"/>
              </a:rPr>
              <a:t>SQL</a:t>
            </a:r>
            <a:r>
              <a:rPr lang="zh-CN" altLang="en-US" sz="3200" dirty="0">
                <a:latin typeface="+mn-ea"/>
                <a:sym typeface="+mn-ea"/>
              </a:rPr>
              <a:t>注入是攻击者通过把</a:t>
            </a:r>
            <a:r>
              <a:rPr lang="zh-CN" altLang="en-US" sz="3200" dirty="0">
                <a:solidFill>
                  <a:srgbClr val="FF0000"/>
                </a:solidFill>
                <a:latin typeface="+mn-ea"/>
                <a:sym typeface="+mn-ea"/>
              </a:rPr>
              <a:t>恶意</a:t>
            </a:r>
            <a:r>
              <a:rPr lang="en-US" altLang="zh-CN" sz="3200" dirty="0">
                <a:solidFill>
                  <a:srgbClr val="FF0000"/>
                </a:solidFill>
                <a:latin typeface="+mn-ea"/>
                <a:sym typeface="+mn-ea"/>
              </a:rPr>
              <a:t>SQL</a:t>
            </a:r>
            <a:r>
              <a:rPr lang="zh-CN" altLang="en-US" sz="3200" dirty="0">
                <a:solidFill>
                  <a:srgbClr val="FF0000"/>
                </a:solidFill>
                <a:latin typeface="+mn-ea"/>
                <a:sym typeface="+mn-ea"/>
              </a:rPr>
              <a:t>命令</a:t>
            </a:r>
            <a:r>
              <a:rPr lang="zh-CN" altLang="en-US" sz="3200" dirty="0">
                <a:latin typeface="+mn-ea"/>
                <a:sym typeface="+mn-ea"/>
              </a:rPr>
              <a:t>插入到</a:t>
            </a:r>
            <a:r>
              <a:rPr lang="en-US" altLang="zh-CN" sz="3200" dirty="0">
                <a:latin typeface="+mn-ea"/>
                <a:sym typeface="+mn-ea"/>
              </a:rPr>
              <a:t>Web</a:t>
            </a:r>
            <a:r>
              <a:rPr lang="zh-CN" altLang="en-US" sz="3200" dirty="0">
                <a:latin typeface="+mn-ea"/>
                <a:sym typeface="+mn-ea"/>
              </a:rPr>
              <a:t>表单的输入域或页面请求的查询字符串中，来达到</a:t>
            </a:r>
            <a:r>
              <a:rPr lang="zh-CN" altLang="en-US" sz="3200" dirty="0">
                <a:solidFill>
                  <a:srgbClr val="FF0000"/>
                </a:solidFill>
                <a:latin typeface="+mn-ea"/>
                <a:sym typeface="+mn-ea"/>
              </a:rPr>
              <a:t>欺骗服务器执行恶意的</a:t>
            </a:r>
            <a:r>
              <a:rPr lang="en-US" altLang="zh-CN" sz="3200" dirty="0">
                <a:solidFill>
                  <a:srgbClr val="FF0000"/>
                </a:solidFill>
                <a:latin typeface="+mn-ea"/>
                <a:sym typeface="+mn-ea"/>
              </a:rPr>
              <a:t>SQL</a:t>
            </a:r>
            <a:r>
              <a:rPr lang="zh-CN" altLang="en-US" sz="3200" dirty="0">
                <a:solidFill>
                  <a:srgbClr val="FF0000"/>
                </a:solidFill>
                <a:latin typeface="+mn-ea"/>
                <a:sym typeface="+mn-ea"/>
              </a:rPr>
              <a:t>命令</a:t>
            </a:r>
            <a:r>
              <a:rPr lang="zh-CN" altLang="en-US" sz="3200" dirty="0">
                <a:latin typeface="+mn-ea"/>
                <a:sym typeface="+mn-ea"/>
              </a:rPr>
              <a:t>的一种攻击方式。</a:t>
            </a:r>
            <a:endParaRPr lang="zh-CN" altLang="en-US" sz="3200" dirty="0">
              <a:latin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0" b="-694"/>
          <a:stretch>
            <a:fillRect/>
          </a:stretch>
        </p:blipFill>
        <p:spPr>
          <a:xfrm>
            <a:off x="2540000" y="6106795"/>
            <a:ext cx="8804275" cy="349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730" y="1546860"/>
            <a:ext cx="5137150" cy="47142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547495"/>
            <a:ext cx="5963920" cy="47136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9415" y="1786890"/>
            <a:ext cx="5354955" cy="426593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1663700" y="3773170"/>
            <a:ext cx="528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" y="1786890"/>
            <a:ext cx="5664835" cy="42659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4365" y="753745"/>
            <a:ext cx="10276205" cy="59867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33600" y="1628776"/>
            <a:ext cx="8559800" cy="4327524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ym typeface="+mn-ea"/>
              </a:rPr>
              <a:t>非法</a:t>
            </a:r>
            <a:r>
              <a:rPr lang="zh-CN" altLang="en-US" dirty="0">
                <a:sym typeface="+mn-ea"/>
              </a:rPr>
              <a:t>读取、篡改、添加、删除数据库中的数据；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盗取用户的各类敏感信息，获取利益；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通过修改数据库来修改网页上的内容；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私自添加或删除账号；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注入木马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3600" y="1076995"/>
            <a:ext cx="8559800" cy="551781"/>
          </a:xfrm>
          <a:prstGeom prst="rect">
            <a:avLst/>
          </a:prstGeom>
          <a:solidFill>
            <a:schemeClr val="bg1">
              <a:lumMod val="9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2133600" y="5956300"/>
            <a:ext cx="8559800" cy="45719"/>
          </a:xfrm>
          <a:prstGeom prst="rect">
            <a:avLst/>
          </a:prstGeom>
          <a:solidFill>
            <a:srgbClr val="40AFFF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290685" y="1124183"/>
            <a:ext cx="5104691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40AFFF"/>
                </a:solidFill>
                <a:latin typeface="+mj-ea"/>
                <a:ea typeface="+mj-ea"/>
              </a:rPr>
              <a:t>SQL</a:t>
            </a:r>
            <a:r>
              <a:rPr lang="zh-CN" altLang="en-US" sz="2400" dirty="0" smtClean="0">
                <a:solidFill>
                  <a:srgbClr val="40AFFF"/>
                </a:solidFill>
                <a:latin typeface="+mj-ea"/>
                <a:ea typeface="+mj-ea"/>
              </a:rPr>
              <a:t>注入危害</a:t>
            </a:r>
            <a:endParaRPr lang="zh-CN" altLang="en-US" sz="2400" dirty="0" smtClean="0">
              <a:solidFill>
                <a:srgbClr val="40AFFF"/>
              </a:solidFill>
              <a:latin typeface="+mj-ea"/>
              <a:ea typeface="+mj-ea"/>
            </a:endParaRPr>
          </a:p>
        </p:txBody>
      </p:sp>
      <p:sp>
        <p:nvSpPr>
          <p:cNvPr id="25" name="任意多边形 24"/>
          <p:cNvSpPr/>
          <p:nvPr/>
        </p:nvSpPr>
        <p:spPr>
          <a:xfrm rot="2187006">
            <a:off x="1544735" y="577084"/>
            <a:ext cx="1177730" cy="1555862"/>
          </a:xfrm>
          <a:custGeom>
            <a:avLst/>
            <a:gdLst>
              <a:gd name="connsiteX0" fmla="*/ 760772 w 1177730"/>
              <a:gd name="connsiteY0" fmla="*/ 307971 h 1555862"/>
              <a:gd name="connsiteX1" fmla="*/ 1177730 w 1177730"/>
              <a:gd name="connsiteY1" fmla="*/ 0 h 1555862"/>
              <a:gd name="connsiteX2" fmla="*/ 1177730 w 1177730"/>
              <a:gd name="connsiteY2" fmla="*/ 685975 h 1555862"/>
              <a:gd name="connsiteX3" fmla="*/ 1 w 1177730"/>
              <a:gd name="connsiteY3" fmla="*/ 1555862 h 1555862"/>
              <a:gd name="connsiteX4" fmla="*/ 0 w 1177730"/>
              <a:gd name="connsiteY4" fmla="*/ 1555862 h 1555862"/>
              <a:gd name="connsiteX5" fmla="*/ 760772 w 1177730"/>
              <a:gd name="connsiteY5" fmla="*/ 993945 h 1555862"/>
              <a:gd name="connsiteX6" fmla="*/ 760772 w 1177730"/>
              <a:gd name="connsiteY6" fmla="*/ 307971 h 155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7730" h="1555862">
                <a:moveTo>
                  <a:pt x="760772" y="307971"/>
                </a:moveTo>
                <a:lnTo>
                  <a:pt x="1177730" y="0"/>
                </a:lnTo>
                <a:lnTo>
                  <a:pt x="1177730" y="685975"/>
                </a:lnTo>
                <a:lnTo>
                  <a:pt x="1" y="1555862"/>
                </a:lnTo>
                <a:lnTo>
                  <a:pt x="0" y="1555862"/>
                </a:lnTo>
                <a:lnTo>
                  <a:pt x="760772" y="993945"/>
                </a:lnTo>
                <a:lnTo>
                  <a:pt x="760772" y="307971"/>
                </a:lnTo>
                <a:close/>
              </a:path>
            </a:pathLst>
          </a:custGeom>
          <a:solidFill>
            <a:srgbClr val="40AFFF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508250" y="1816735"/>
            <a:ext cx="7809865" cy="2503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ym typeface="+mn-ea"/>
              </a:rPr>
              <a:t>1.</a:t>
            </a:r>
            <a:r>
              <a:rPr lang="zh-CN" altLang="en-US" sz="2800" dirty="0" smtClean="0">
                <a:sym typeface="+mn-ea"/>
              </a:rPr>
              <a:t>非法</a:t>
            </a:r>
            <a:r>
              <a:rPr lang="zh-CN" altLang="en-US" sz="2800" dirty="0">
                <a:sym typeface="+mn-ea"/>
              </a:rPr>
              <a:t>读取、篡改、添加、删除数据库中的数据</a:t>
            </a:r>
            <a:endParaRPr lang="zh-CN" altLang="en-US" sz="2800" dirty="0">
              <a:sym typeface="+mn-ea"/>
            </a:endParaRPr>
          </a:p>
          <a:p>
            <a:r>
              <a:rPr lang="en-US" altLang="zh-CN" sz="2800" dirty="0">
                <a:sym typeface="+mn-ea"/>
              </a:rPr>
              <a:t>2.</a:t>
            </a:r>
            <a:r>
              <a:rPr lang="zh-CN" altLang="en-US" sz="2800" dirty="0">
                <a:sym typeface="+mn-ea"/>
              </a:rPr>
              <a:t>盗取用户的各类敏感信息，获取利益</a:t>
            </a:r>
            <a:endParaRPr lang="zh-CN" altLang="en-US" sz="2800" dirty="0"/>
          </a:p>
          <a:p>
            <a:r>
              <a:rPr lang="en-US" altLang="zh-CN" sz="2800" dirty="0">
                <a:sym typeface="+mn-ea"/>
              </a:rPr>
              <a:t>3.</a:t>
            </a:r>
            <a:r>
              <a:rPr lang="zh-CN" altLang="en-US" sz="2800" dirty="0">
                <a:sym typeface="+mn-ea"/>
              </a:rPr>
              <a:t>通过修改数据库来修改网页上的内容</a:t>
            </a:r>
            <a:endParaRPr lang="zh-CN" altLang="en-US" sz="2800" dirty="0"/>
          </a:p>
          <a:p>
            <a:r>
              <a:rPr lang="en-US" altLang="zh-CN" sz="2800" dirty="0">
                <a:sym typeface="+mn-ea"/>
              </a:rPr>
              <a:t>4.</a:t>
            </a:r>
            <a:r>
              <a:rPr lang="zh-CN" altLang="en-US" sz="2800" dirty="0">
                <a:sym typeface="+mn-ea"/>
              </a:rPr>
              <a:t>私自添加或删除账号</a:t>
            </a:r>
            <a:endParaRPr lang="zh-CN" altLang="en-US" sz="2800" dirty="0"/>
          </a:p>
          <a:p>
            <a:r>
              <a:rPr lang="en-US" altLang="zh-CN" sz="2800" dirty="0">
                <a:sym typeface="+mn-ea"/>
              </a:rPr>
              <a:t>5.</a:t>
            </a:r>
            <a:r>
              <a:rPr lang="zh-CN" altLang="en-US" sz="2800" dirty="0">
                <a:sym typeface="+mn-ea"/>
              </a:rPr>
              <a:t>注入木马</a:t>
            </a:r>
            <a:endParaRPr lang="zh-CN" altLang="en-US" sz="2800" dirty="0">
              <a:sym typeface="+mn-ea"/>
            </a:endParaRPr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69845" y="4380865"/>
            <a:ext cx="4935855" cy="1371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latin typeface="+mn-ea"/>
                <a:sym typeface="+mn-ea"/>
              </a:rPr>
              <a:t> </a:t>
            </a:r>
            <a:r>
              <a:rPr lang="zh-CN" altLang="en-US" sz="2800" dirty="0" smtClean="0">
                <a:latin typeface="+mn-ea"/>
                <a:sym typeface="+mn-ea"/>
              </a:rPr>
              <a:t>就本次程序进行反</a:t>
            </a:r>
            <a:r>
              <a:rPr lang="en-US" altLang="zh-CN" sz="2800" dirty="0" smtClean="0">
                <a:latin typeface="+mn-ea"/>
                <a:sym typeface="+mn-ea"/>
              </a:rPr>
              <a:t>SQL</a:t>
            </a:r>
            <a:r>
              <a:rPr lang="zh-CN" altLang="en-US" sz="2800" dirty="0" smtClean="0">
                <a:latin typeface="+mn-ea"/>
                <a:sym typeface="+mn-ea"/>
              </a:rPr>
              <a:t>注入</a:t>
            </a:r>
            <a:endParaRPr lang="zh-CN" altLang="en-US" sz="2800" dirty="0">
              <a:latin typeface="+mn-ea"/>
            </a:endParaRPr>
          </a:p>
          <a:p>
            <a:r>
              <a:rPr lang="zh-CN" altLang="en-US" sz="2800" dirty="0" smtClean="0">
                <a:latin typeface="+mn-ea"/>
                <a:sym typeface="+mn-ea"/>
              </a:rPr>
              <a:t>·修改数据本地化</a:t>
            </a:r>
            <a:endParaRPr lang="en-US" altLang="zh-CN" sz="2800" dirty="0" smtClean="0">
              <a:latin typeface="+mn-ea"/>
            </a:endParaRPr>
          </a:p>
          <a:p>
            <a:r>
              <a:rPr lang="zh-CN" altLang="en-US" sz="2800" dirty="0" smtClean="0">
                <a:latin typeface="+mn-ea"/>
                <a:sym typeface="+mn-ea"/>
              </a:rPr>
              <a:t>·使用</a:t>
            </a:r>
            <a:r>
              <a:rPr lang="en-US" altLang="zh-CN" sz="2800" dirty="0" smtClean="0">
                <a:latin typeface="+mn-ea"/>
                <a:sym typeface="+mn-ea"/>
              </a:rPr>
              <a:t>md5</a:t>
            </a:r>
            <a:r>
              <a:rPr lang="zh-CN" altLang="en-US" sz="2800" dirty="0" smtClean="0">
                <a:latin typeface="+mn-ea"/>
                <a:sym typeface="+mn-ea"/>
              </a:rPr>
              <a:t>函数（散列函数）</a:t>
            </a:r>
            <a:endParaRPr lang="zh-CN" altLang="en-US" sz="2800">
              <a:latin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33600" y="1628776"/>
            <a:ext cx="8559800" cy="4327524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ym typeface="+mn-ea"/>
              </a:rPr>
              <a:t>非法</a:t>
            </a:r>
            <a:r>
              <a:rPr lang="zh-CN" altLang="en-US" dirty="0">
                <a:sym typeface="+mn-ea"/>
              </a:rPr>
              <a:t>读取、篡改、添加、删除数据库中的数据；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盗取用户的各类敏感信息，获取利益；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通过修改数据库来修改网页上的内容；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私自添加或删除账号；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注入木马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3600" y="1076995"/>
            <a:ext cx="8559800" cy="551781"/>
          </a:xfrm>
          <a:prstGeom prst="rect">
            <a:avLst/>
          </a:prstGeom>
          <a:solidFill>
            <a:schemeClr val="bg1">
              <a:lumMod val="9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2133600" y="5956300"/>
            <a:ext cx="8559800" cy="45719"/>
          </a:xfrm>
          <a:prstGeom prst="rect">
            <a:avLst/>
          </a:prstGeom>
          <a:solidFill>
            <a:srgbClr val="40AFFF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402445" y="1124818"/>
            <a:ext cx="5104691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 smtClean="0">
                <a:solidFill>
                  <a:srgbClr val="40AFFF"/>
                </a:solidFill>
                <a:latin typeface="+mj-ea"/>
                <a:ea typeface="+mj-ea"/>
                <a:sym typeface="+mn-ea"/>
              </a:rPr>
              <a:t>输入限制</a:t>
            </a:r>
            <a:endParaRPr lang="zh-CN" altLang="en-US" sz="2800" dirty="0" smtClean="0">
              <a:solidFill>
                <a:srgbClr val="40AFFF"/>
              </a:solidFill>
              <a:latin typeface="+mj-ea"/>
              <a:ea typeface="+mj-ea"/>
            </a:endParaRPr>
          </a:p>
        </p:txBody>
      </p:sp>
      <p:sp>
        <p:nvSpPr>
          <p:cNvPr id="25" name="任意多边形 24"/>
          <p:cNvSpPr/>
          <p:nvPr/>
        </p:nvSpPr>
        <p:spPr>
          <a:xfrm rot="2187006">
            <a:off x="1544735" y="577084"/>
            <a:ext cx="1177730" cy="1555862"/>
          </a:xfrm>
          <a:custGeom>
            <a:avLst/>
            <a:gdLst>
              <a:gd name="connsiteX0" fmla="*/ 760772 w 1177730"/>
              <a:gd name="connsiteY0" fmla="*/ 307971 h 1555862"/>
              <a:gd name="connsiteX1" fmla="*/ 1177730 w 1177730"/>
              <a:gd name="connsiteY1" fmla="*/ 0 h 1555862"/>
              <a:gd name="connsiteX2" fmla="*/ 1177730 w 1177730"/>
              <a:gd name="connsiteY2" fmla="*/ 685975 h 1555862"/>
              <a:gd name="connsiteX3" fmla="*/ 1 w 1177730"/>
              <a:gd name="connsiteY3" fmla="*/ 1555862 h 1555862"/>
              <a:gd name="connsiteX4" fmla="*/ 0 w 1177730"/>
              <a:gd name="connsiteY4" fmla="*/ 1555862 h 1555862"/>
              <a:gd name="connsiteX5" fmla="*/ 760772 w 1177730"/>
              <a:gd name="connsiteY5" fmla="*/ 993945 h 1555862"/>
              <a:gd name="connsiteX6" fmla="*/ 760772 w 1177730"/>
              <a:gd name="connsiteY6" fmla="*/ 307971 h 155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7730" h="1555862">
                <a:moveTo>
                  <a:pt x="760772" y="307971"/>
                </a:moveTo>
                <a:lnTo>
                  <a:pt x="1177730" y="0"/>
                </a:lnTo>
                <a:lnTo>
                  <a:pt x="1177730" y="685975"/>
                </a:lnTo>
                <a:lnTo>
                  <a:pt x="1" y="1555862"/>
                </a:lnTo>
                <a:lnTo>
                  <a:pt x="0" y="1555862"/>
                </a:lnTo>
                <a:lnTo>
                  <a:pt x="760772" y="993945"/>
                </a:lnTo>
                <a:lnTo>
                  <a:pt x="760772" y="307971"/>
                </a:lnTo>
                <a:close/>
              </a:path>
            </a:pathLst>
          </a:custGeom>
          <a:solidFill>
            <a:srgbClr val="40AFFF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14369" y="5508837"/>
            <a:ext cx="639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+mn-ea"/>
                <a:sym typeface="+mn-ea"/>
              </a:rPr>
              <a:t>  </a:t>
            </a:r>
            <a:r>
              <a:rPr lang="zh-CN" altLang="en-US" sz="2400" dirty="0" smtClean="0">
                <a:latin typeface="+mn-ea"/>
                <a:sym typeface="+mn-ea"/>
              </a:rPr>
              <a:t>对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sym typeface="+mn-ea"/>
              </a:rPr>
              <a:t>password</a:t>
            </a:r>
            <a:r>
              <a:rPr lang="zh-CN" altLang="en-US" sz="2400" dirty="0" smtClean="0">
                <a:latin typeface="+mn-ea"/>
                <a:sym typeface="+mn-ea"/>
              </a:rPr>
              <a:t>同理操作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4395" y="1792605"/>
            <a:ext cx="8549005" cy="3566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33600" y="1628776"/>
            <a:ext cx="8559800" cy="4327524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ym typeface="+mn-ea"/>
              </a:rPr>
              <a:t>非法</a:t>
            </a:r>
            <a:r>
              <a:rPr lang="zh-CN" altLang="en-US" dirty="0">
                <a:sym typeface="+mn-ea"/>
              </a:rPr>
              <a:t>读取、篡改、添加、删除数据库中的数据；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盗取用户的各类敏感信息，获取利益；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通过修改数据库来修改网页上的内容；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私自添加或删除账号；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注入木马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3600" y="1076995"/>
            <a:ext cx="8559800" cy="551781"/>
          </a:xfrm>
          <a:prstGeom prst="rect">
            <a:avLst/>
          </a:prstGeom>
          <a:solidFill>
            <a:schemeClr val="bg1">
              <a:lumMod val="9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2133600" y="5956300"/>
            <a:ext cx="8559800" cy="45719"/>
          </a:xfrm>
          <a:prstGeom prst="rect">
            <a:avLst/>
          </a:prstGeom>
          <a:solidFill>
            <a:srgbClr val="40AFFF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402445" y="1124818"/>
            <a:ext cx="5104691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 smtClean="0">
                <a:solidFill>
                  <a:srgbClr val="40AFFF"/>
                </a:solidFill>
                <a:latin typeface="+mj-ea"/>
                <a:ea typeface="+mj-ea"/>
                <a:sym typeface="+mn-ea"/>
              </a:rPr>
              <a:t>md5函数方案</a:t>
            </a:r>
            <a:endParaRPr lang="zh-CN" altLang="en-US" sz="2800" dirty="0" smtClean="0">
              <a:solidFill>
                <a:srgbClr val="40AFFF"/>
              </a:solidFill>
              <a:latin typeface="+mj-ea"/>
              <a:ea typeface="+mj-ea"/>
            </a:endParaRPr>
          </a:p>
        </p:txBody>
      </p:sp>
      <p:sp>
        <p:nvSpPr>
          <p:cNvPr id="25" name="任意多边形 24"/>
          <p:cNvSpPr/>
          <p:nvPr/>
        </p:nvSpPr>
        <p:spPr>
          <a:xfrm rot="2187006">
            <a:off x="1544735" y="577084"/>
            <a:ext cx="1177730" cy="1555862"/>
          </a:xfrm>
          <a:custGeom>
            <a:avLst/>
            <a:gdLst>
              <a:gd name="connsiteX0" fmla="*/ 760772 w 1177730"/>
              <a:gd name="connsiteY0" fmla="*/ 307971 h 1555862"/>
              <a:gd name="connsiteX1" fmla="*/ 1177730 w 1177730"/>
              <a:gd name="connsiteY1" fmla="*/ 0 h 1555862"/>
              <a:gd name="connsiteX2" fmla="*/ 1177730 w 1177730"/>
              <a:gd name="connsiteY2" fmla="*/ 685975 h 1555862"/>
              <a:gd name="connsiteX3" fmla="*/ 1 w 1177730"/>
              <a:gd name="connsiteY3" fmla="*/ 1555862 h 1555862"/>
              <a:gd name="connsiteX4" fmla="*/ 0 w 1177730"/>
              <a:gd name="connsiteY4" fmla="*/ 1555862 h 1555862"/>
              <a:gd name="connsiteX5" fmla="*/ 760772 w 1177730"/>
              <a:gd name="connsiteY5" fmla="*/ 993945 h 1555862"/>
              <a:gd name="connsiteX6" fmla="*/ 760772 w 1177730"/>
              <a:gd name="connsiteY6" fmla="*/ 307971 h 155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7730" h="1555862">
                <a:moveTo>
                  <a:pt x="760772" y="307971"/>
                </a:moveTo>
                <a:lnTo>
                  <a:pt x="1177730" y="0"/>
                </a:lnTo>
                <a:lnTo>
                  <a:pt x="1177730" y="685975"/>
                </a:lnTo>
                <a:lnTo>
                  <a:pt x="1" y="1555862"/>
                </a:lnTo>
                <a:lnTo>
                  <a:pt x="0" y="1555862"/>
                </a:lnTo>
                <a:lnTo>
                  <a:pt x="760772" y="993945"/>
                </a:lnTo>
                <a:lnTo>
                  <a:pt x="760772" y="307971"/>
                </a:lnTo>
                <a:close/>
              </a:path>
            </a:pathLst>
          </a:custGeom>
          <a:solidFill>
            <a:srgbClr val="40AFFF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508250" y="1816735"/>
            <a:ext cx="7809865" cy="7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sym typeface="+mn-ea"/>
            </a:endParaRPr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04210" y="1816735"/>
            <a:ext cx="639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+mn-ea"/>
                <a:sym typeface="+mn-ea"/>
              </a:rPr>
              <a:t>本地数据库用户名的密码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sym typeface="+mn-ea"/>
              </a:rPr>
              <a:t>md5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sym typeface="+mn-ea"/>
              </a:rPr>
              <a:t>加密</a:t>
            </a:r>
            <a:endParaRPr lang="en-US" altLang="zh-CN" sz="2400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0" y="3145790"/>
            <a:ext cx="8559800" cy="29730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78380"/>
            <a:ext cx="8559800" cy="803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525" y="1730375"/>
            <a:ext cx="5901690" cy="45866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990" y="1730375"/>
            <a:ext cx="5121275" cy="19469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50"/>
          <p:cNvSpPr/>
          <p:nvPr/>
        </p:nvSpPr>
        <p:spPr>
          <a:xfrm>
            <a:off x="4509692" y="1981437"/>
            <a:ext cx="2912836" cy="2912836"/>
          </a:xfrm>
          <a:prstGeom prst="ellipse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245125" y="1761392"/>
            <a:ext cx="446798" cy="446798"/>
          </a:xfrm>
          <a:prstGeom prst="ellipse">
            <a:avLst/>
          </a:prstGeom>
          <a:solidFill>
            <a:srgbClr val="40AFFF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4509692" y="2382277"/>
            <a:ext cx="264568" cy="264568"/>
          </a:xfrm>
          <a:prstGeom prst="ellipse">
            <a:avLst/>
          </a:prstGeom>
          <a:solidFill>
            <a:srgbClr val="40AFFF">
              <a:alpha val="41000"/>
            </a:srgb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4062146" y="4412106"/>
            <a:ext cx="530629" cy="530629"/>
          </a:xfrm>
          <a:prstGeom prst="ellipse">
            <a:avLst/>
          </a:prstGeom>
          <a:solidFill>
            <a:srgbClr val="40AFFF">
              <a:alpha val="41000"/>
            </a:srgb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203320" y="1675066"/>
            <a:ext cx="3525582" cy="35255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870076" y="3107338"/>
            <a:ext cx="346824" cy="346824"/>
          </a:xfrm>
          <a:prstGeom prst="ellipse">
            <a:avLst/>
          </a:prstGeom>
          <a:solidFill>
            <a:srgbClr val="40AFFF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348888" y="1491045"/>
            <a:ext cx="867130" cy="867130"/>
          </a:xfrm>
          <a:prstGeom prst="ellipse">
            <a:avLst/>
          </a:prstGeom>
          <a:solidFill>
            <a:srgbClr val="40AFFF">
              <a:alpha val="41000"/>
            </a:srgb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002581" y="2208190"/>
            <a:ext cx="530629" cy="530629"/>
          </a:xfrm>
          <a:prstGeom prst="ellipse">
            <a:avLst/>
          </a:prstGeom>
          <a:solidFill>
            <a:srgbClr val="40AFFF">
              <a:alpha val="41000"/>
            </a:srgb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340152" y="5133000"/>
            <a:ext cx="556600" cy="556600"/>
          </a:xfrm>
          <a:prstGeom prst="ellipse">
            <a:avLst/>
          </a:prstGeom>
          <a:solidFill>
            <a:srgbClr val="40AFFF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200008" y="1661321"/>
            <a:ext cx="1177515" cy="1177515"/>
          </a:xfrm>
          <a:prstGeom prst="ellipse">
            <a:avLst/>
          </a:prstGeom>
          <a:solidFill>
            <a:srgbClr val="40AFFF">
              <a:alpha val="41000"/>
            </a:srgb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5"/>
          <p:cNvSpPr txBox="1"/>
          <p:nvPr/>
        </p:nvSpPr>
        <p:spPr>
          <a:xfrm>
            <a:off x="4592955" y="3078480"/>
            <a:ext cx="274637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rPr>
              <a:t> </a:t>
            </a:r>
            <a:r>
              <a:rPr lang="zh-CN" altLang="en-US" sz="4000" dirty="0" smtClean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rPr>
              <a:t>操作演示</a:t>
            </a:r>
            <a:endParaRPr lang="zh-CN" altLang="en-US" sz="4000" dirty="0" smtClean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95435" y="4549140"/>
            <a:ext cx="26193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00B0F0"/>
                </a:solidFill>
              </a:rPr>
              <a:t>——</a:t>
            </a:r>
            <a:r>
              <a:rPr lang="zh-CN" altLang="en-US" sz="3200">
                <a:solidFill>
                  <a:srgbClr val="00B0F0"/>
                </a:solidFill>
              </a:rPr>
              <a:t>唐亮</a:t>
            </a:r>
            <a:endParaRPr lang="zh-CN" altLang="en-US" sz="32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133600" y="1294069"/>
            <a:ext cx="7924800" cy="7456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77800" dir="5400000" sx="97000" sy="97000" algn="ctr" rotWithShape="0">
              <a:srgbClr val="000000">
                <a:alpha val="4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33600" y="1217870"/>
            <a:ext cx="7924800" cy="410906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133600" y="1628776"/>
            <a:ext cx="7924800" cy="410906"/>
          </a:xfrm>
          <a:prstGeom prst="rect">
            <a:avLst/>
          </a:prstGeom>
          <a:solidFill>
            <a:schemeClr val="bg1">
              <a:lumMod val="8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38008" y="1341695"/>
            <a:ext cx="581025" cy="581025"/>
          </a:xfrm>
          <a:prstGeom prst="rect">
            <a:avLst/>
          </a:prstGeom>
          <a:solidFill>
            <a:schemeClr val="bg1"/>
          </a:solidFill>
          <a:ln w="34925">
            <a:solidFill>
              <a:srgbClr val="40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rgbClr val="40AFFF"/>
                </a:solidFill>
              </a:rPr>
              <a:t>1</a:t>
            </a:r>
            <a:endParaRPr lang="zh-CN" altLang="en-US" sz="3600" dirty="0">
              <a:solidFill>
                <a:srgbClr val="40AF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43019" y="1341875"/>
            <a:ext cx="5104691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+mj-ea"/>
                <a:ea typeface="+mj-ea"/>
              </a:rPr>
              <a:t>数据库设计流程</a:t>
            </a:r>
            <a:endParaRPr lang="zh-CN" altLang="en-US" sz="3200" dirty="0" smtClean="0"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33600" y="2333626"/>
            <a:ext cx="7924800" cy="7456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77800" dir="5400000" sx="97000" sy="97000" algn="ctr" rotWithShape="0">
              <a:srgbClr val="000000">
                <a:alpha val="4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133600" y="2257427"/>
            <a:ext cx="7924800" cy="410906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133600" y="2668333"/>
            <a:ext cx="7924800" cy="410906"/>
          </a:xfrm>
          <a:prstGeom prst="rect">
            <a:avLst/>
          </a:prstGeom>
          <a:solidFill>
            <a:schemeClr val="bg1">
              <a:lumMod val="8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338008" y="2381252"/>
            <a:ext cx="581025" cy="581025"/>
          </a:xfrm>
          <a:prstGeom prst="rect">
            <a:avLst/>
          </a:prstGeom>
          <a:solidFill>
            <a:schemeClr val="bg1"/>
          </a:solidFill>
          <a:ln w="34925">
            <a:solidFill>
              <a:srgbClr val="40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rgbClr val="40AFFF"/>
                </a:solidFill>
              </a:rPr>
              <a:t>2</a:t>
            </a:r>
            <a:endParaRPr lang="zh-CN" altLang="en-US" sz="3600" dirty="0">
              <a:solidFill>
                <a:srgbClr val="40A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43654" y="2383337"/>
            <a:ext cx="5104691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+mj-ea"/>
                <a:ea typeface="+mj-ea"/>
              </a:rPr>
              <a:t>数据库安全性</a:t>
            </a:r>
            <a:endParaRPr lang="zh-CN" altLang="en-US" sz="3200" dirty="0" smtClean="0"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33600" y="3373183"/>
            <a:ext cx="7924800" cy="7456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77800" dir="5400000" sx="97000" sy="97000" algn="ctr" rotWithShape="0">
              <a:srgbClr val="000000">
                <a:alpha val="4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133600" y="3296984"/>
            <a:ext cx="7924800" cy="410906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33600" y="3707890"/>
            <a:ext cx="7924800" cy="410906"/>
          </a:xfrm>
          <a:prstGeom prst="rect">
            <a:avLst/>
          </a:prstGeom>
          <a:solidFill>
            <a:schemeClr val="bg1">
              <a:lumMod val="8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338008" y="3420809"/>
            <a:ext cx="581025" cy="581025"/>
          </a:xfrm>
          <a:prstGeom prst="rect">
            <a:avLst/>
          </a:prstGeom>
          <a:solidFill>
            <a:schemeClr val="bg1"/>
          </a:solidFill>
          <a:ln w="34925">
            <a:solidFill>
              <a:srgbClr val="40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rgbClr val="40AFFF"/>
                </a:solidFill>
              </a:rPr>
              <a:t>3</a:t>
            </a:r>
            <a:endParaRPr lang="zh-CN" altLang="en-US" sz="3600" dirty="0">
              <a:solidFill>
                <a:srgbClr val="40AFF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96994" y="3422894"/>
            <a:ext cx="5104691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+mj-ea"/>
                <a:ea typeface="+mj-ea"/>
              </a:rPr>
              <a:t>操作演示</a:t>
            </a:r>
            <a:endParaRPr lang="zh-CN" altLang="en-US" sz="3200" dirty="0" smtClean="0"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rot="1777062">
            <a:off x="12090835" y="3197146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>
            <a:off x="10883543" y="5722424"/>
            <a:ext cx="820101" cy="70698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1777062">
            <a:off x="11052369" y="6376289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>
            <a:off x="11075228" y="620482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40AFFF"/>
                </a:solidFill>
              </a:rPr>
              <a:t>目录</a:t>
            </a:r>
            <a:endParaRPr lang="zh-CN" altLang="en-US" sz="3200" dirty="0">
              <a:solidFill>
                <a:srgbClr val="40A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23385" y="2602230"/>
            <a:ext cx="374586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数据库设计原理</a:t>
            </a:r>
            <a:endParaRPr lang="zh-CN" altLang="en-US" sz="4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74810" y="4246245"/>
            <a:ext cx="206375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accent1">
                    <a:lumMod val="75000"/>
                  </a:schemeClr>
                </a:solidFill>
                <a:latin typeface="+mn-ea"/>
              </a:rPr>
              <a:t>——</a:t>
            </a:r>
            <a:r>
              <a:rPr lang="zh-CN" altLang="en-US" sz="2800">
                <a:solidFill>
                  <a:schemeClr val="accent1">
                    <a:lumMod val="75000"/>
                  </a:schemeClr>
                </a:solidFill>
                <a:latin typeface="+mn-ea"/>
              </a:rPr>
              <a:t>茹超飞</a:t>
            </a:r>
            <a:endParaRPr lang="zh-CN" altLang="en-US" sz="280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33600" y="1628776"/>
            <a:ext cx="8559800" cy="4327524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3600" y="1076995"/>
            <a:ext cx="8559800" cy="551781"/>
          </a:xfrm>
          <a:prstGeom prst="rect">
            <a:avLst/>
          </a:prstGeom>
          <a:solidFill>
            <a:schemeClr val="bg1">
              <a:lumMod val="9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2133600" y="5956300"/>
            <a:ext cx="8559800" cy="45719"/>
          </a:xfrm>
          <a:prstGeom prst="rect">
            <a:avLst/>
          </a:prstGeom>
          <a:solidFill>
            <a:srgbClr val="40AFFF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211945" y="1171808"/>
            <a:ext cx="5104691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40AFFF"/>
                </a:solidFill>
                <a:latin typeface="+mj-ea"/>
                <a:ea typeface="+mj-ea"/>
              </a:rPr>
              <a:t>实现方法</a:t>
            </a:r>
            <a:endParaRPr lang="zh-CN" altLang="en-US" sz="2400" dirty="0" smtClean="0">
              <a:solidFill>
                <a:srgbClr val="40AFFF"/>
              </a:solidFill>
              <a:latin typeface="+mj-ea"/>
              <a:ea typeface="+mj-ea"/>
            </a:endParaRPr>
          </a:p>
        </p:txBody>
      </p:sp>
      <p:sp>
        <p:nvSpPr>
          <p:cNvPr id="25" name="任意多边形 24"/>
          <p:cNvSpPr/>
          <p:nvPr/>
        </p:nvSpPr>
        <p:spPr>
          <a:xfrm rot="2187006">
            <a:off x="1544735" y="577084"/>
            <a:ext cx="1177730" cy="1555862"/>
          </a:xfrm>
          <a:custGeom>
            <a:avLst/>
            <a:gdLst>
              <a:gd name="connsiteX0" fmla="*/ 760772 w 1177730"/>
              <a:gd name="connsiteY0" fmla="*/ 307971 h 1555862"/>
              <a:gd name="connsiteX1" fmla="*/ 1177730 w 1177730"/>
              <a:gd name="connsiteY1" fmla="*/ 0 h 1555862"/>
              <a:gd name="connsiteX2" fmla="*/ 1177730 w 1177730"/>
              <a:gd name="connsiteY2" fmla="*/ 685975 h 1555862"/>
              <a:gd name="connsiteX3" fmla="*/ 1 w 1177730"/>
              <a:gd name="connsiteY3" fmla="*/ 1555862 h 1555862"/>
              <a:gd name="connsiteX4" fmla="*/ 0 w 1177730"/>
              <a:gd name="connsiteY4" fmla="*/ 1555862 h 1555862"/>
              <a:gd name="connsiteX5" fmla="*/ 760772 w 1177730"/>
              <a:gd name="connsiteY5" fmla="*/ 993945 h 1555862"/>
              <a:gd name="connsiteX6" fmla="*/ 760772 w 1177730"/>
              <a:gd name="connsiteY6" fmla="*/ 307971 h 155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7730" h="1555862">
                <a:moveTo>
                  <a:pt x="760772" y="307971"/>
                </a:moveTo>
                <a:lnTo>
                  <a:pt x="1177730" y="0"/>
                </a:lnTo>
                <a:lnTo>
                  <a:pt x="1177730" y="685975"/>
                </a:lnTo>
                <a:lnTo>
                  <a:pt x="1" y="1555862"/>
                </a:lnTo>
                <a:lnTo>
                  <a:pt x="0" y="1555862"/>
                </a:lnTo>
                <a:lnTo>
                  <a:pt x="760772" y="993945"/>
                </a:lnTo>
                <a:lnTo>
                  <a:pt x="760772" y="307971"/>
                </a:lnTo>
                <a:close/>
              </a:path>
            </a:pathLst>
          </a:custGeom>
          <a:solidFill>
            <a:srgbClr val="40AFFF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133600" y="2040255"/>
            <a:ext cx="8443595" cy="3992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+mn-ea"/>
              </a:rPr>
              <a:t>·第一步：确定设计题目，搭建环境</a:t>
            </a:r>
            <a:endParaRPr lang="zh-CN" altLang="en-US" sz="3200">
              <a:latin typeface="+mn-ea"/>
            </a:endParaRPr>
          </a:p>
          <a:p>
            <a:r>
              <a:rPr lang="zh-CN" altLang="en-US" sz="3200">
                <a:latin typeface="+mn-ea"/>
              </a:rPr>
              <a:t>  软件：</a:t>
            </a:r>
            <a:r>
              <a:rPr lang="en-US" altLang="zh-CN" sz="3200">
                <a:latin typeface="+mn-ea"/>
                <a:sym typeface="+mn-ea"/>
              </a:rPr>
              <a:t>Apache+</a:t>
            </a:r>
            <a:r>
              <a:rPr lang="en-US" altLang="zh-CN" sz="3200">
                <a:latin typeface="+mn-ea"/>
              </a:rPr>
              <a:t>php+MySQL</a:t>
            </a:r>
            <a:endParaRPr lang="en-US" altLang="zh-CN" sz="3200">
              <a:latin typeface="+mn-ea"/>
            </a:endParaRPr>
          </a:p>
          <a:p>
            <a:endParaRPr lang="en-US" altLang="zh-CN" sz="3200">
              <a:latin typeface="+mn-ea"/>
            </a:endParaRPr>
          </a:p>
          <a:p>
            <a:endParaRPr lang="en-US" altLang="zh-CN" sz="3200">
              <a:latin typeface="+mn-ea"/>
            </a:endParaRPr>
          </a:p>
          <a:p>
            <a:endParaRPr lang="en-US" altLang="zh-CN" sz="3200">
              <a:latin typeface="+mn-ea"/>
            </a:endParaRPr>
          </a:p>
          <a:p>
            <a:r>
              <a:rPr lang="zh-CN" altLang="en-US" sz="3200">
                <a:latin typeface="+mn-ea"/>
              </a:rPr>
              <a:t>·第二步：利用</a:t>
            </a:r>
            <a:r>
              <a:rPr lang="en-US" altLang="zh-CN" sz="3200">
                <a:latin typeface="+mn-ea"/>
              </a:rPr>
              <a:t>php+MySQL</a:t>
            </a:r>
            <a:r>
              <a:rPr lang="zh-CN" altLang="en-US" sz="3200">
                <a:latin typeface="+mn-ea"/>
              </a:rPr>
              <a:t>来实现管理系统</a:t>
            </a:r>
            <a:endParaRPr lang="zh-CN" altLang="en-US" sz="3200">
              <a:latin typeface="+mn-ea"/>
            </a:endParaRPr>
          </a:p>
          <a:p>
            <a:r>
              <a:rPr lang="zh-CN" altLang="en-US" sz="3200">
                <a:latin typeface="+mn-ea"/>
              </a:rPr>
              <a:t>·第三步：测试管理系统安全性</a:t>
            </a:r>
            <a:endParaRPr lang="zh-CN" altLang="en-US" sz="3200">
              <a:latin typeface="+mn-ea"/>
            </a:endParaRPr>
          </a:p>
          <a:p>
            <a:endParaRPr lang="en-US" altLang="zh-CN" sz="3200"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3955" y="3377565"/>
            <a:ext cx="1469390" cy="8096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165" y="3129915"/>
            <a:ext cx="1206500" cy="13042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830" y="3130550"/>
            <a:ext cx="1332865" cy="13042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33600" y="1628776"/>
            <a:ext cx="8559800" cy="4327524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3600" y="1076995"/>
            <a:ext cx="8559800" cy="551781"/>
          </a:xfrm>
          <a:prstGeom prst="rect">
            <a:avLst/>
          </a:prstGeom>
          <a:solidFill>
            <a:schemeClr val="bg1">
              <a:lumMod val="9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2133600" y="5956300"/>
            <a:ext cx="8559800" cy="45719"/>
          </a:xfrm>
          <a:prstGeom prst="rect">
            <a:avLst/>
          </a:prstGeom>
          <a:solidFill>
            <a:srgbClr val="40AFFF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401685" y="1126723"/>
            <a:ext cx="5104691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40AFFF"/>
                </a:solidFill>
                <a:latin typeface="+mj-ea"/>
                <a:ea typeface="+mj-ea"/>
              </a:rPr>
              <a:t>学籍管理系统登陆页面展示</a:t>
            </a:r>
            <a:endParaRPr lang="zh-CN" altLang="en-US" sz="2400" dirty="0" smtClean="0">
              <a:solidFill>
                <a:srgbClr val="40AFFF"/>
              </a:solidFill>
              <a:latin typeface="+mj-ea"/>
              <a:ea typeface="+mj-ea"/>
            </a:endParaRPr>
          </a:p>
        </p:txBody>
      </p:sp>
      <p:sp>
        <p:nvSpPr>
          <p:cNvPr id="25" name="任意多边形 24"/>
          <p:cNvSpPr/>
          <p:nvPr/>
        </p:nvSpPr>
        <p:spPr>
          <a:xfrm rot="2187006">
            <a:off x="1544735" y="577084"/>
            <a:ext cx="1177730" cy="1555862"/>
          </a:xfrm>
          <a:custGeom>
            <a:avLst/>
            <a:gdLst>
              <a:gd name="connsiteX0" fmla="*/ 760772 w 1177730"/>
              <a:gd name="connsiteY0" fmla="*/ 307971 h 1555862"/>
              <a:gd name="connsiteX1" fmla="*/ 1177730 w 1177730"/>
              <a:gd name="connsiteY1" fmla="*/ 0 h 1555862"/>
              <a:gd name="connsiteX2" fmla="*/ 1177730 w 1177730"/>
              <a:gd name="connsiteY2" fmla="*/ 685975 h 1555862"/>
              <a:gd name="connsiteX3" fmla="*/ 1 w 1177730"/>
              <a:gd name="connsiteY3" fmla="*/ 1555862 h 1555862"/>
              <a:gd name="connsiteX4" fmla="*/ 0 w 1177730"/>
              <a:gd name="connsiteY4" fmla="*/ 1555862 h 1555862"/>
              <a:gd name="connsiteX5" fmla="*/ 760772 w 1177730"/>
              <a:gd name="connsiteY5" fmla="*/ 993945 h 1555862"/>
              <a:gd name="connsiteX6" fmla="*/ 760772 w 1177730"/>
              <a:gd name="connsiteY6" fmla="*/ 307971 h 155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7730" h="1555862">
                <a:moveTo>
                  <a:pt x="760772" y="307971"/>
                </a:moveTo>
                <a:lnTo>
                  <a:pt x="1177730" y="0"/>
                </a:lnTo>
                <a:lnTo>
                  <a:pt x="1177730" y="685975"/>
                </a:lnTo>
                <a:lnTo>
                  <a:pt x="1" y="1555862"/>
                </a:lnTo>
                <a:lnTo>
                  <a:pt x="0" y="1555862"/>
                </a:lnTo>
                <a:lnTo>
                  <a:pt x="760772" y="993945"/>
                </a:lnTo>
                <a:lnTo>
                  <a:pt x="760772" y="307971"/>
                </a:lnTo>
                <a:close/>
              </a:path>
            </a:pathLst>
          </a:custGeom>
          <a:solidFill>
            <a:srgbClr val="40AFFF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0" y="1628775"/>
            <a:ext cx="8559800" cy="4327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2185826" y="147383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60905" y="2967990"/>
            <a:ext cx="829310" cy="447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227830" y="4999990"/>
            <a:ext cx="816610" cy="5130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121535" y="3049270"/>
            <a:ext cx="8686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管理员</a:t>
            </a:r>
            <a:endParaRPr lang="zh-CN" altLang="en-US"/>
          </a:p>
        </p:txBody>
      </p:sp>
      <p:sp>
        <p:nvSpPr>
          <p:cNvPr id="17" name="流程图: 决策 16"/>
          <p:cNvSpPr/>
          <p:nvPr/>
        </p:nvSpPr>
        <p:spPr>
          <a:xfrm>
            <a:off x="3319145" y="2967990"/>
            <a:ext cx="908685" cy="50038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流程图: 决策 17"/>
          <p:cNvSpPr/>
          <p:nvPr/>
        </p:nvSpPr>
        <p:spPr>
          <a:xfrm rot="16200000">
            <a:off x="7751445" y="4003675"/>
            <a:ext cx="908685" cy="50038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流程图: 决策 19"/>
          <p:cNvSpPr/>
          <p:nvPr/>
        </p:nvSpPr>
        <p:spPr>
          <a:xfrm>
            <a:off x="5951220" y="4999990"/>
            <a:ext cx="908685" cy="50038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连接符 23"/>
          <p:cNvCxnSpPr>
            <a:stCxn id="14" idx="3"/>
            <a:endCxn id="17" idx="1"/>
          </p:cNvCxnSpPr>
          <p:nvPr/>
        </p:nvCxnSpPr>
        <p:spPr>
          <a:xfrm flipV="1">
            <a:off x="2990215" y="3218180"/>
            <a:ext cx="328930" cy="139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3431540" y="3049270"/>
            <a:ext cx="68389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查询</a:t>
            </a:r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3075305" y="2884170"/>
            <a:ext cx="158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" name="菱形 1"/>
          <p:cNvSpPr/>
          <p:nvPr/>
        </p:nvSpPr>
        <p:spPr>
          <a:xfrm>
            <a:off x="5938520" y="861695"/>
            <a:ext cx="921385" cy="43434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 rot="5400000">
            <a:off x="7757160" y="1931035"/>
            <a:ext cx="921385" cy="43434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797800" y="4999990"/>
            <a:ext cx="816610" cy="5130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797800" y="2934970"/>
            <a:ext cx="816610" cy="5130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797800" y="822325"/>
            <a:ext cx="816610" cy="5130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227830" y="822325"/>
            <a:ext cx="816610" cy="5130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8" name="直接连接符 37"/>
          <p:cNvCxnSpPr>
            <a:stCxn id="17" idx="3"/>
            <a:endCxn id="11" idx="1"/>
          </p:cNvCxnSpPr>
          <p:nvPr/>
        </p:nvCxnSpPr>
        <p:spPr>
          <a:xfrm>
            <a:off x="4227830" y="3218180"/>
            <a:ext cx="0" cy="2038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7" idx="3"/>
            <a:endCxn id="33" idx="1"/>
          </p:cNvCxnSpPr>
          <p:nvPr/>
        </p:nvCxnSpPr>
        <p:spPr>
          <a:xfrm flipV="1">
            <a:off x="4227830" y="1078865"/>
            <a:ext cx="0" cy="21393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3" idx="3"/>
            <a:endCxn id="2" idx="1"/>
          </p:cNvCxnSpPr>
          <p:nvPr/>
        </p:nvCxnSpPr>
        <p:spPr>
          <a:xfrm>
            <a:off x="5044440" y="1078865"/>
            <a:ext cx="8940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" idx="3"/>
            <a:endCxn id="28" idx="1"/>
          </p:cNvCxnSpPr>
          <p:nvPr/>
        </p:nvCxnSpPr>
        <p:spPr>
          <a:xfrm>
            <a:off x="6859905" y="1078865"/>
            <a:ext cx="9378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1" idx="3"/>
            <a:endCxn id="20" idx="1"/>
          </p:cNvCxnSpPr>
          <p:nvPr/>
        </p:nvCxnSpPr>
        <p:spPr>
          <a:xfrm flipV="1">
            <a:off x="5044440" y="5250180"/>
            <a:ext cx="906780" cy="6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20" idx="3"/>
            <a:endCxn id="16" idx="1"/>
          </p:cNvCxnSpPr>
          <p:nvPr/>
        </p:nvCxnSpPr>
        <p:spPr>
          <a:xfrm>
            <a:off x="6859905" y="5250180"/>
            <a:ext cx="937895" cy="6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8" idx="1"/>
            <a:endCxn id="16" idx="0"/>
          </p:cNvCxnSpPr>
          <p:nvPr/>
        </p:nvCxnSpPr>
        <p:spPr>
          <a:xfrm>
            <a:off x="8206105" y="4708525"/>
            <a:ext cx="0" cy="291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18" idx="3"/>
            <a:endCxn id="21" idx="2"/>
          </p:cNvCxnSpPr>
          <p:nvPr/>
        </p:nvCxnSpPr>
        <p:spPr>
          <a:xfrm flipV="1">
            <a:off x="8206105" y="3448050"/>
            <a:ext cx="0" cy="3517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21" idx="0"/>
            <a:endCxn id="15" idx="3"/>
          </p:cNvCxnSpPr>
          <p:nvPr/>
        </p:nvCxnSpPr>
        <p:spPr>
          <a:xfrm flipV="1">
            <a:off x="8206105" y="2609215"/>
            <a:ext cx="12065" cy="3257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5" idx="1"/>
            <a:endCxn id="28" idx="2"/>
          </p:cNvCxnSpPr>
          <p:nvPr/>
        </p:nvCxnSpPr>
        <p:spPr>
          <a:xfrm flipH="1" flipV="1">
            <a:off x="8206105" y="1335405"/>
            <a:ext cx="12065" cy="3524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endCxn id="21" idx="1"/>
          </p:cNvCxnSpPr>
          <p:nvPr/>
        </p:nvCxnSpPr>
        <p:spPr>
          <a:xfrm flipV="1">
            <a:off x="4240530" y="3191510"/>
            <a:ext cx="3557270" cy="266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5056505" y="1348740"/>
            <a:ext cx="2751455" cy="1592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4214495" y="3204845"/>
            <a:ext cx="3606800" cy="1816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4253865" y="1322070"/>
            <a:ext cx="3554095" cy="1869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菱形 88"/>
          <p:cNvSpPr/>
          <p:nvPr/>
        </p:nvSpPr>
        <p:spPr>
          <a:xfrm rot="1800000">
            <a:off x="5905500" y="1881505"/>
            <a:ext cx="921385" cy="43434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4264025" y="5027930"/>
            <a:ext cx="7924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教师</a:t>
            </a:r>
            <a:endParaRPr lang="zh-CN" altLang="en-US" sz="2400"/>
          </a:p>
        </p:txBody>
      </p:sp>
      <p:sp>
        <p:nvSpPr>
          <p:cNvPr id="91" name="文本框 90"/>
          <p:cNvSpPr txBox="1"/>
          <p:nvPr/>
        </p:nvSpPr>
        <p:spPr>
          <a:xfrm>
            <a:off x="7815580" y="5055870"/>
            <a:ext cx="7924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课程</a:t>
            </a:r>
            <a:endParaRPr lang="zh-CN" altLang="en-US" sz="2400"/>
          </a:p>
        </p:txBody>
      </p:sp>
      <p:sp>
        <p:nvSpPr>
          <p:cNvPr id="92" name="文本框 91"/>
          <p:cNvSpPr txBox="1"/>
          <p:nvPr/>
        </p:nvSpPr>
        <p:spPr>
          <a:xfrm>
            <a:off x="7821930" y="2934970"/>
            <a:ext cx="7924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学生</a:t>
            </a:r>
            <a:endParaRPr lang="zh-CN" altLang="en-US" sz="2400"/>
          </a:p>
        </p:txBody>
      </p:sp>
      <p:sp>
        <p:nvSpPr>
          <p:cNvPr id="93" name="文本框 92"/>
          <p:cNvSpPr txBox="1"/>
          <p:nvPr/>
        </p:nvSpPr>
        <p:spPr>
          <a:xfrm>
            <a:off x="7821930" y="861695"/>
            <a:ext cx="7924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学院</a:t>
            </a:r>
            <a:endParaRPr lang="zh-CN" altLang="en-US" sz="2400"/>
          </a:p>
        </p:txBody>
      </p:sp>
      <p:sp>
        <p:nvSpPr>
          <p:cNvPr id="94" name="文本框 93"/>
          <p:cNvSpPr txBox="1"/>
          <p:nvPr/>
        </p:nvSpPr>
        <p:spPr>
          <a:xfrm>
            <a:off x="4214495" y="861695"/>
            <a:ext cx="7924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专业</a:t>
            </a:r>
            <a:endParaRPr lang="zh-CN" altLang="en-US" sz="2400"/>
          </a:p>
        </p:txBody>
      </p:sp>
      <p:sp>
        <p:nvSpPr>
          <p:cNvPr id="95" name="文本框 94"/>
          <p:cNvSpPr txBox="1"/>
          <p:nvPr/>
        </p:nvSpPr>
        <p:spPr>
          <a:xfrm>
            <a:off x="6085840" y="507365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讲授</a:t>
            </a:r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7977505" y="3980180"/>
            <a:ext cx="457200" cy="548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/>
              <a:t>选课</a:t>
            </a:r>
            <a:endParaRPr lang="zh-CN" altLang="en-US"/>
          </a:p>
        </p:txBody>
      </p:sp>
      <p:sp>
        <p:nvSpPr>
          <p:cNvPr id="97" name="文本框 96"/>
          <p:cNvSpPr txBox="1"/>
          <p:nvPr/>
        </p:nvSpPr>
        <p:spPr>
          <a:xfrm>
            <a:off x="7983220" y="1910715"/>
            <a:ext cx="457200" cy="548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/>
              <a:t>属于</a:t>
            </a:r>
            <a:endParaRPr lang="zh-CN" altLang="en-US"/>
          </a:p>
        </p:txBody>
      </p:sp>
      <p:sp>
        <p:nvSpPr>
          <p:cNvPr id="98" name="文本框 97"/>
          <p:cNvSpPr txBox="1"/>
          <p:nvPr/>
        </p:nvSpPr>
        <p:spPr>
          <a:xfrm>
            <a:off x="6078855" y="89598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属于</a:t>
            </a:r>
            <a:endParaRPr lang="zh-CN" altLang="en-US"/>
          </a:p>
        </p:txBody>
      </p:sp>
      <p:sp>
        <p:nvSpPr>
          <p:cNvPr id="99" name="文本框 98"/>
          <p:cNvSpPr txBox="1"/>
          <p:nvPr/>
        </p:nvSpPr>
        <p:spPr>
          <a:xfrm rot="1860000">
            <a:off x="6036945" y="191579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选择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451475" y="4890770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01" name="文本框 100"/>
          <p:cNvSpPr txBox="1"/>
          <p:nvPr/>
        </p:nvSpPr>
        <p:spPr>
          <a:xfrm>
            <a:off x="5906770" y="782955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02" name="文本框 101"/>
          <p:cNvSpPr txBox="1"/>
          <p:nvPr/>
        </p:nvSpPr>
        <p:spPr>
          <a:xfrm>
            <a:off x="5506085" y="1322070"/>
            <a:ext cx="189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03" name="文本框 102"/>
          <p:cNvSpPr txBox="1"/>
          <p:nvPr/>
        </p:nvSpPr>
        <p:spPr>
          <a:xfrm>
            <a:off x="8248015" y="1335405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7216140" y="2293620"/>
            <a:ext cx="261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n</a:t>
            </a:r>
            <a:endParaRPr lang="en-US" altLang="zh-CN" sz="2000"/>
          </a:p>
        </p:txBody>
      </p:sp>
      <p:sp>
        <p:nvSpPr>
          <p:cNvPr id="105" name="文本框 104"/>
          <p:cNvSpPr txBox="1"/>
          <p:nvPr/>
        </p:nvSpPr>
        <p:spPr>
          <a:xfrm>
            <a:off x="7166610" y="4885690"/>
            <a:ext cx="261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n</a:t>
            </a:r>
            <a:endParaRPr lang="en-US" altLang="zh-CN" sz="2000"/>
          </a:p>
        </p:txBody>
      </p:sp>
      <p:sp>
        <p:nvSpPr>
          <p:cNvPr id="106" name="文本框 105"/>
          <p:cNvSpPr txBox="1"/>
          <p:nvPr/>
        </p:nvSpPr>
        <p:spPr>
          <a:xfrm rot="1500000">
            <a:off x="6078855" y="3799840"/>
            <a:ext cx="3403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n</a:t>
            </a:r>
            <a:endParaRPr lang="en-US" altLang="zh-CN" sz="2000"/>
          </a:p>
        </p:txBody>
      </p:sp>
      <p:sp>
        <p:nvSpPr>
          <p:cNvPr id="107" name="文本框 106"/>
          <p:cNvSpPr txBox="1"/>
          <p:nvPr/>
        </p:nvSpPr>
        <p:spPr>
          <a:xfrm>
            <a:off x="8206105" y="2542540"/>
            <a:ext cx="3403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n</a:t>
            </a:r>
            <a:endParaRPr lang="en-US" altLang="zh-CN" sz="2000"/>
          </a:p>
        </p:txBody>
      </p:sp>
      <p:sp>
        <p:nvSpPr>
          <p:cNvPr id="108" name="文本框 107"/>
          <p:cNvSpPr txBox="1"/>
          <p:nvPr/>
        </p:nvSpPr>
        <p:spPr>
          <a:xfrm>
            <a:off x="8206105" y="3468370"/>
            <a:ext cx="3403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n</a:t>
            </a:r>
            <a:endParaRPr lang="en-US" altLang="zh-CN" sz="2000"/>
          </a:p>
        </p:txBody>
      </p:sp>
      <p:sp>
        <p:nvSpPr>
          <p:cNvPr id="109" name="文本框 108"/>
          <p:cNvSpPr txBox="1"/>
          <p:nvPr/>
        </p:nvSpPr>
        <p:spPr>
          <a:xfrm>
            <a:off x="4214495" y="1985645"/>
            <a:ext cx="3403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n</a:t>
            </a:r>
            <a:endParaRPr lang="en-US" altLang="zh-CN" sz="2000"/>
          </a:p>
        </p:txBody>
      </p:sp>
      <p:sp>
        <p:nvSpPr>
          <p:cNvPr id="110" name="文本框 109"/>
          <p:cNvSpPr txBox="1"/>
          <p:nvPr/>
        </p:nvSpPr>
        <p:spPr>
          <a:xfrm>
            <a:off x="4227830" y="3980180"/>
            <a:ext cx="3403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n</a:t>
            </a:r>
            <a:endParaRPr lang="en-US" altLang="zh-CN" sz="2000"/>
          </a:p>
        </p:txBody>
      </p:sp>
      <p:sp>
        <p:nvSpPr>
          <p:cNvPr id="111" name="文本框 110"/>
          <p:cNvSpPr txBox="1"/>
          <p:nvPr/>
        </p:nvSpPr>
        <p:spPr>
          <a:xfrm>
            <a:off x="6228715" y="2833370"/>
            <a:ext cx="3403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n</a:t>
            </a:r>
            <a:endParaRPr lang="en-US" altLang="zh-CN" sz="2000"/>
          </a:p>
        </p:txBody>
      </p:sp>
      <p:sp>
        <p:nvSpPr>
          <p:cNvPr id="112" name="文本框 111"/>
          <p:cNvSpPr txBox="1"/>
          <p:nvPr/>
        </p:nvSpPr>
        <p:spPr>
          <a:xfrm rot="19920000">
            <a:off x="5086350" y="2292985"/>
            <a:ext cx="3403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n</a:t>
            </a:r>
            <a:endParaRPr lang="en-US" altLang="zh-CN" sz="2000"/>
          </a:p>
        </p:txBody>
      </p:sp>
      <p:sp>
        <p:nvSpPr>
          <p:cNvPr id="113" name="文本框 112"/>
          <p:cNvSpPr txBox="1"/>
          <p:nvPr/>
        </p:nvSpPr>
        <p:spPr>
          <a:xfrm>
            <a:off x="4137025" y="782955"/>
            <a:ext cx="3403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n</a:t>
            </a:r>
            <a:endParaRPr lang="en-US" altLang="zh-CN" sz="2000"/>
          </a:p>
        </p:txBody>
      </p:sp>
      <p:sp>
        <p:nvSpPr>
          <p:cNvPr id="114" name="文本框 113"/>
          <p:cNvSpPr txBox="1"/>
          <p:nvPr/>
        </p:nvSpPr>
        <p:spPr>
          <a:xfrm>
            <a:off x="8218170" y="4631690"/>
            <a:ext cx="365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8365" y="3040380"/>
            <a:ext cx="829310" cy="447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026025" y="2033905"/>
            <a:ext cx="697230" cy="447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026275" y="629920"/>
            <a:ext cx="658495" cy="447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243580" y="4632960"/>
            <a:ext cx="816610" cy="5130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236335" y="3838575"/>
            <a:ext cx="697865" cy="447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198610" y="2602230"/>
            <a:ext cx="606425" cy="447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48995" y="3121660"/>
            <a:ext cx="8686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管理员</a:t>
            </a:r>
            <a:endParaRPr lang="zh-CN" altLang="en-US"/>
          </a:p>
        </p:txBody>
      </p:sp>
      <p:sp>
        <p:nvSpPr>
          <p:cNvPr id="17" name="流程图: 决策 16"/>
          <p:cNvSpPr/>
          <p:nvPr/>
        </p:nvSpPr>
        <p:spPr>
          <a:xfrm>
            <a:off x="2046605" y="3040380"/>
            <a:ext cx="908685" cy="50038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流程图: 决策 17"/>
          <p:cNvSpPr/>
          <p:nvPr/>
        </p:nvSpPr>
        <p:spPr>
          <a:xfrm rot="19680000">
            <a:off x="7570470" y="3315335"/>
            <a:ext cx="908685" cy="50038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流程图: 决策 18"/>
          <p:cNvSpPr/>
          <p:nvPr/>
        </p:nvSpPr>
        <p:spPr>
          <a:xfrm rot="18960000">
            <a:off x="6009640" y="1207135"/>
            <a:ext cx="908685" cy="50038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流程图: 决策 19"/>
          <p:cNvSpPr/>
          <p:nvPr/>
        </p:nvSpPr>
        <p:spPr>
          <a:xfrm rot="20160000">
            <a:off x="4768215" y="4217035"/>
            <a:ext cx="908685" cy="50038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流程图: 决策 21"/>
          <p:cNvSpPr/>
          <p:nvPr/>
        </p:nvSpPr>
        <p:spPr>
          <a:xfrm rot="2640000">
            <a:off x="7928610" y="1483995"/>
            <a:ext cx="908685" cy="50038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流程图: 决策 22"/>
          <p:cNvSpPr/>
          <p:nvPr/>
        </p:nvSpPr>
        <p:spPr>
          <a:xfrm rot="420000">
            <a:off x="6961505" y="2200275"/>
            <a:ext cx="908685" cy="50038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连接符 23"/>
          <p:cNvCxnSpPr>
            <a:stCxn id="14" idx="3"/>
            <a:endCxn id="17" idx="1"/>
          </p:cNvCxnSpPr>
          <p:nvPr/>
        </p:nvCxnSpPr>
        <p:spPr>
          <a:xfrm flipV="1">
            <a:off x="1717675" y="3290570"/>
            <a:ext cx="328930" cy="139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7" idx="3"/>
            <a:endCxn id="11" idx="0"/>
          </p:cNvCxnSpPr>
          <p:nvPr/>
        </p:nvCxnSpPr>
        <p:spPr>
          <a:xfrm>
            <a:off x="2955290" y="3290570"/>
            <a:ext cx="696595" cy="13423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endCxn id="9" idx="1"/>
          </p:cNvCxnSpPr>
          <p:nvPr/>
        </p:nvCxnSpPr>
        <p:spPr>
          <a:xfrm flipV="1">
            <a:off x="2981325" y="2257425"/>
            <a:ext cx="2044700" cy="1019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12" idx="0"/>
          </p:cNvCxnSpPr>
          <p:nvPr/>
        </p:nvCxnSpPr>
        <p:spPr>
          <a:xfrm>
            <a:off x="3007360" y="3277235"/>
            <a:ext cx="3578225" cy="5613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7" idx="3"/>
            <a:endCxn id="13" idx="1"/>
          </p:cNvCxnSpPr>
          <p:nvPr/>
        </p:nvCxnSpPr>
        <p:spPr>
          <a:xfrm flipV="1">
            <a:off x="2955290" y="2825750"/>
            <a:ext cx="6243320" cy="464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7" idx="3"/>
          </p:cNvCxnSpPr>
          <p:nvPr/>
        </p:nvCxnSpPr>
        <p:spPr>
          <a:xfrm flipV="1">
            <a:off x="2955290" y="749935"/>
            <a:ext cx="4067175" cy="2540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9" idx="3"/>
            <a:endCxn id="23" idx="1"/>
          </p:cNvCxnSpPr>
          <p:nvPr/>
        </p:nvCxnSpPr>
        <p:spPr>
          <a:xfrm>
            <a:off x="5723255" y="2257425"/>
            <a:ext cx="1241425" cy="137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23" idx="3"/>
          </p:cNvCxnSpPr>
          <p:nvPr/>
        </p:nvCxnSpPr>
        <p:spPr>
          <a:xfrm>
            <a:off x="7867015" y="2505710"/>
            <a:ext cx="1327150" cy="310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9" idx="3"/>
            <a:endCxn id="19" idx="1"/>
          </p:cNvCxnSpPr>
          <p:nvPr/>
        </p:nvCxnSpPr>
        <p:spPr>
          <a:xfrm flipV="1">
            <a:off x="5723255" y="1772920"/>
            <a:ext cx="414020" cy="4845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6790690" y="853440"/>
            <a:ext cx="235585" cy="288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3"/>
            <a:endCxn id="22" idx="1"/>
          </p:cNvCxnSpPr>
          <p:nvPr/>
        </p:nvCxnSpPr>
        <p:spPr>
          <a:xfrm>
            <a:off x="7684770" y="853440"/>
            <a:ext cx="371475" cy="565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22" idx="3"/>
            <a:endCxn id="13" idx="1"/>
          </p:cNvCxnSpPr>
          <p:nvPr/>
        </p:nvCxnSpPr>
        <p:spPr>
          <a:xfrm>
            <a:off x="8709660" y="2049780"/>
            <a:ext cx="488950" cy="7759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1" idx="3"/>
            <a:endCxn id="20" idx="1"/>
          </p:cNvCxnSpPr>
          <p:nvPr/>
        </p:nvCxnSpPr>
        <p:spPr>
          <a:xfrm flipV="1">
            <a:off x="4060190" y="4652010"/>
            <a:ext cx="747395" cy="2374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20" idx="3"/>
            <a:endCxn id="12" idx="1"/>
          </p:cNvCxnSpPr>
          <p:nvPr/>
        </p:nvCxnSpPr>
        <p:spPr>
          <a:xfrm flipV="1">
            <a:off x="5637530" y="4062095"/>
            <a:ext cx="598805" cy="2203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2" idx="3"/>
            <a:endCxn id="18" idx="1"/>
          </p:cNvCxnSpPr>
          <p:nvPr/>
        </p:nvCxnSpPr>
        <p:spPr>
          <a:xfrm flipV="1">
            <a:off x="6934200" y="3806190"/>
            <a:ext cx="705485" cy="2559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8" idx="3"/>
          </p:cNvCxnSpPr>
          <p:nvPr/>
        </p:nvCxnSpPr>
        <p:spPr>
          <a:xfrm flipV="1">
            <a:off x="8409940" y="2855595"/>
            <a:ext cx="784225" cy="4692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2159000" y="3121660"/>
            <a:ext cx="68389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查询</a:t>
            </a:r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3322320" y="4706620"/>
            <a:ext cx="7385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教师</a:t>
            </a: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6236335" y="3916680"/>
            <a:ext cx="69786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课程</a:t>
            </a:r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9164320" y="2661920"/>
            <a:ext cx="64071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学生</a:t>
            </a:r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5026025" y="2074545"/>
            <a:ext cx="79629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专业</a:t>
            </a:r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7026910" y="711200"/>
            <a:ext cx="6578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学院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 rot="20220000">
            <a:off x="4897120" y="4234180"/>
            <a:ext cx="95567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讲授</a:t>
            </a:r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 rot="19320000">
            <a:off x="7691120" y="3383280"/>
            <a:ext cx="6781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选课</a:t>
            </a:r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 rot="180000">
            <a:off x="7078345" y="2268220"/>
            <a:ext cx="80962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选择</a:t>
            </a:r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 rot="2280000">
            <a:off x="8096250" y="1590675"/>
            <a:ext cx="68453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属于</a:t>
            </a:r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 rot="18840000">
            <a:off x="6142990" y="1202690"/>
            <a:ext cx="82423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属于</a:t>
            </a:r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1802765" y="2956560"/>
            <a:ext cx="158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56" name="文本框 55"/>
          <p:cNvSpPr txBox="1"/>
          <p:nvPr/>
        </p:nvSpPr>
        <p:spPr>
          <a:xfrm>
            <a:off x="3573780" y="2395220"/>
            <a:ext cx="15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57" name="文本框 56"/>
          <p:cNvSpPr txBox="1"/>
          <p:nvPr/>
        </p:nvSpPr>
        <p:spPr>
          <a:xfrm>
            <a:off x="3858895" y="2874010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58" name="文本框 57"/>
          <p:cNvSpPr txBox="1"/>
          <p:nvPr/>
        </p:nvSpPr>
        <p:spPr>
          <a:xfrm>
            <a:off x="3243580" y="3749675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59" name="文本框 58"/>
          <p:cNvSpPr txBox="1"/>
          <p:nvPr/>
        </p:nvSpPr>
        <p:spPr>
          <a:xfrm>
            <a:off x="5637530" y="3877945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60" name="文本框 59"/>
          <p:cNvSpPr txBox="1"/>
          <p:nvPr/>
        </p:nvSpPr>
        <p:spPr>
          <a:xfrm>
            <a:off x="4254500" y="2266950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61" name="文本框 60"/>
          <p:cNvSpPr txBox="1"/>
          <p:nvPr/>
        </p:nvSpPr>
        <p:spPr>
          <a:xfrm>
            <a:off x="4665980" y="3244850"/>
            <a:ext cx="36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62" name="文本框 61"/>
          <p:cNvSpPr txBox="1"/>
          <p:nvPr/>
        </p:nvSpPr>
        <p:spPr>
          <a:xfrm>
            <a:off x="8203565" y="2286635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63" name="文本框 62"/>
          <p:cNvSpPr txBox="1"/>
          <p:nvPr/>
        </p:nvSpPr>
        <p:spPr>
          <a:xfrm>
            <a:off x="8883650" y="2112645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64" name="文本框 63"/>
          <p:cNvSpPr txBox="1"/>
          <p:nvPr/>
        </p:nvSpPr>
        <p:spPr>
          <a:xfrm>
            <a:off x="5723255" y="1681480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65" name="文本框 64"/>
          <p:cNvSpPr txBox="1"/>
          <p:nvPr/>
        </p:nvSpPr>
        <p:spPr>
          <a:xfrm>
            <a:off x="7147560" y="3509645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66" name="文本框 65"/>
          <p:cNvSpPr txBox="1"/>
          <p:nvPr/>
        </p:nvSpPr>
        <p:spPr>
          <a:xfrm>
            <a:off x="8472805" y="2825750"/>
            <a:ext cx="657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</a:t>
            </a:r>
            <a:endParaRPr lang="en-US" altLang="zh-CN"/>
          </a:p>
        </p:txBody>
      </p:sp>
      <p:sp>
        <p:nvSpPr>
          <p:cNvPr id="67" name="文本框 66"/>
          <p:cNvSpPr txBox="1"/>
          <p:nvPr/>
        </p:nvSpPr>
        <p:spPr>
          <a:xfrm>
            <a:off x="6308725" y="2026920"/>
            <a:ext cx="553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68" name="文本框 67"/>
          <p:cNvSpPr txBox="1"/>
          <p:nvPr/>
        </p:nvSpPr>
        <p:spPr>
          <a:xfrm>
            <a:off x="4310380" y="4403725"/>
            <a:ext cx="553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69" name="文本框 68"/>
          <p:cNvSpPr txBox="1"/>
          <p:nvPr/>
        </p:nvSpPr>
        <p:spPr>
          <a:xfrm>
            <a:off x="7867015" y="870585"/>
            <a:ext cx="553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70" name="文本框 69"/>
          <p:cNvSpPr txBox="1"/>
          <p:nvPr/>
        </p:nvSpPr>
        <p:spPr>
          <a:xfrm>
            <a:off x="6790690" y="962025"/>
            <a:ext cx="553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71" name="椭圆 70"/>
          <p:cNvSpPr/>
          <p:nvPr/>
        </p:nvSpPr>
        <p:spPr>
          <a:xfrm>
            <a:off x="1760855" y="5487670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283460" y="6067425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3161030" y="6146800"/>
            <a:ext cx="796290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4109720" y="5909310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4939665" y="5725160"/>
            <a:ext cx="882650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8203565" y="4203065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10269220" y="1706880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373995" y="2240280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10532110" y="2929890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9243060" y="1681480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10373995" y="3597275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5722620" y="519430"/>
            <a:ext cx="797560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6308725" y="97790"/>
            <a:ext cx="83883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505700" y="97790"/>
            <a:ext cx="90487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8181340" y="655320"/>
            <a:ext cx="774700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3819525" y="1174750"/>
            <a:ext cx="84645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4426585" y="843915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3231515" y="1562735"/>
            <a:ext cx="82867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5124450" y="996950"/>
            <a:ext cx="87312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3121660" y="2128520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9280525" y="3812540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5887720" y="4652010"/>
            <a:ext cx="90233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6790690" y="4880610"/>
            <a:ext cx="984250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7358380" y="4483735"/>
            <a:ext cx="82359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1532890" y="4963160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1960880" y="4282440"/>
            <a:ext cx="882650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4705985" y="4963160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0" name="直接连接符 99"/>
          <p:cNvCxnSpPr>
            <a:stCxn id="98" idx="5"/>
            <a:endCxn id="11" idx="1"/>
          </p:cNvCxnSpPr>
          <p:nvPr/>
        </p:nvCxnSpPr>
        <p:spPr>
          <a:xfrm>
            <a:off x="2713990" y="4642485"/>
            <a:ext cx="529590" cy="247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97" idx="6"/>
            <a:endCxn id="11" idx="1"/>
          </p:cNvCxnSpPr>
          <p:nvPr/>
        </p:nvCxnSpPr>
        <p:spPr>
          <a:xfrm flipV="1">
            <a:off x="2230755" y="4889500"/>
            <a:ext cx="1012825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71" idx="6"/>
          </p:cNvCxnSpPr>
          <p:nvPr/>
        </p:nvCxnSpPr>
        <p:spPr>
          <a:xfrm flipV="1">
            <a:off x="2458720" y="4895850"/>
            <a:ext cx="772795" cy="802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>
            <a:stCxn id="137" idx="0"/>
          </p:cNvCxnSpPr>
          <p:nvPr/>
        </p:nvCxnSpPr>
        <p:spPr>
          <a:xfrm flipV="1">
            <a:off x="2635250" y="5172710"/>
            <a:ext cx="940435" cy="894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V="1">
            <a:off x="3522980" y="5159375"/>
            <a:ext cx="62230" cy="974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74" idx="0"/>
          </p:cNvCxnSpPr>
          <p:nvPr/>
        </p:nvCxnSpPr>
        <p:spPr>
          <a:xfrm flipH="1" flipV="1">
            <a:off x="3639185" y="5198745"/>
            <a:ext cx="819785" cy="710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75" idx="1"/>
          </p:cNvCxnSpPr>
          <p:nvPr/>
        </p:nvCxnSpPr>
        <p:spPr>
          <a:xfrm flipH="1" flipV="1">
            <a:off x="3601085" y="5172710"/>
            <a:ext cx="1468120" cy="614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99" idx="2"/>
            <a:endCxn id="45" idx="3"/>
          </p:cNvCxnSpPr>
          <p:nvPr/>
        </p:nvCxnSpPr>
        <p:spPr>
          <a:xfrm flipH="1" flipV="1">
            <a:off x="4060825" y="4889500"/>
            <a:ext cx="645160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46" idx="2"/>
            <a:endCxn id="94" idx="0"/>
          </p:cNvCxnSpPr>
          <p:nvPr/>
        </p:nvCxnSpPr>
        <p:spPr>
          <a:xfrm flipH="1">
            <a:off x="6339205" y="4282440"/>
            <a:ext cx="246380" cy="369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endCxn id="95" idx="0"/>
          </p:cNvCxnSpPr>
          <p:nvPr/>
        </p:nvCxnSpPr>
        <p:spPr>
          <a:xfrm>
            <a:off x="6588125" y="4304030"/>
            <a:ext cx="694690" cy="576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46" idx="2"/>
            <a:endCxn id="96" idx="1"/>
          </p:cNvCxnSpPr>
          <p:nvPr/>
        </p:nvCxnSpPr>
        <p:spPr>
          <a:xfrm>
            <a:off x="6585585" y="4282440"/>
            <a:ext cx="893445" cy="262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8" idx="2"/>
            <a:endCxn id="76" idx="0"/>
          </p:cNvCxnSpPr>
          <p:nvPr/>
        </p:nvCxnSpPr>
        <p:spPr>
          <a:xfrm>
            <a:off x="8157845" y="3777615"/>
            <a:ext cx="394970" cy="425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81" idx="1"/>
            <a:endCxn id="47" idx="3"/>
          </p:cNvCxnSpPr>
          <p:nvPr/>
        </p:nvCxnSpPr>
        <p:spPr>
          <a:xfrm flipH="1" flipV="1">
            <a:off x="9805035" y="2844800"/>
            <a:ext cx="671195" cy="814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79" idx="2"/>
            <a:endCxn id="47" idx="3"/>
          </p:cNvCxnSpPr>
          <p:nvPr/>
        </p:nvCxnSpPr>
        <p:spPr>
          <a:xfrm flipH="1" flipV="1">
            <a:off x="9805035" y="2844800"/>
            <a:ext cx="727075" cy="295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93" idx="0"/>
          </p:cNvCxnSpPr>
          <p:nvPr/>
        </p:nvCxnSpPr>
        <p:spPr>
          <a:xfrm flipH="1" flipV="1">
            <a:off x="9497060" y="3066415"/>
            <a:ext cx="132715" cy="746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78" idx="2"/>
            <a:endCxn id="47" idx="3"/>
          </p:cNvCxnSpPr>
          <p:nvPr/>
        </p:nvCxnSpPr>
        <p:spPr>
          <a:xfrm flipH="1">
            <a:off x="9805035" y="2451100"/>
            <a:ext cx="568960" cy="39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77" idx="3"/>
          </p:cNvCxnSpPr>
          <p:nvPr/>
        </p:nvCxnSpPr>
        <p:spPr>
          <a:xfrm flipH="1">
            <a:off x="9799955" y="2066925"/>
            <a:ext cx="571500" cy="762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80" idx="4"/>
          </p:cNvCxnSpPr>
          <p:nvPr/>
        </p:nvCxnSpPr>
        <p:spPr>
          <a:xfrm flipH="1">
            <a:off x="9510395" y="2103120"/>
            <a:ext cx="81915" cy="515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86" idx="2"/>
            <a:endCxn id="49" idx="3"/>
          </p:cNvCxnSpPr>
          <p:nvPr/>
        </p:nvCxnSpPr>
        <p:spPr>
          <a:xfrm flipH="1">
            <a:off x="7684770" y="866140"/>
            <a:ext cx="496570" cy="27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>
            <a:stCxn id="85" idx="3"/>
            <a:endCxn id="10" idx="0"/>
          </p:cNvCxnSpPr>
          <p:nvPr/>
        </p:nvCxnSpPr>
        <p:spPr>
          <a:xfrm flipH="1">
            <a:off x="7355840" y="457835"/>
            <a:ext cx="282575" cy="172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84" idx="5"/>
            <a:endCxn id="10" idx="0"/>
          </p:cNvCxnSpPr>
          <p:nvPr/>
        </p:nvCxnSpPr>
        <p:spPr>
          <a:xfrm>
            <a:off x="7025005" y="457835"/>
            <a:ext cx="330835" cy="172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 flipV="1">
            <a:off x="6520180" y="696595"/>
            <a:ext cx="501650" cy="46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91" idx="6"/>
            <a:endCxn id="48" idx="1"/>
          </p:cNvCxnSpPr>
          <p:nvPr/>
        </p:nvCxnSpPr>
        <p:spPr>
          <a:xfrm flipV="1">
            <a:off x="3819525" y="2257425"/>
            <a:ext cx="1206500" cy="81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89" idx="5"/>
          </p:cNvCxnSpPr>
          <p:nvPr/>
        </p:nvCxnSpPr>
        <p:spPr>
          <a:xfrm>
            <a:off x="3938905" y="1922780"/>
            <a:ext cx="1050290" cy="327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>
            <a:stCxn id="87" idx="5"/>
            <a:endCxn id="48" idx="0"/>
          </p:cNvCxnSpPr>
          <p:nvPr/>
        </p:nvCxnSpPr>
        <p:spPr>
          <a:xfrm>
            <a:off x="4542155" y="1534795"/>
            <a:ext cx="882015" cy="539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88" idx="4"/>
            <a:endCxn id="48" idx="0"/>
          </p:cNvCxnSpPr>
          <p:nvPr/>
        </p:nvCxnSpPr>
        <p:spPr>
          <a:xfrm>
            <a:off x="4775835" y="1265555"/>
            <a:ext cx="648335" cy="808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90" idx="4"/>
            <a:endCxn id="48" idx="0"/>
          </p:cNvCxnSpPr>
          <p:nvPr/>
        </p:nvCxnSpPr>
        <p:spPr>
          <a:xfrm flipH="1">
            <a:off x="5424170" y="1418590"/>
            <a:ext cx="137160" cy="655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椭圆 127"/>
          <p:cNvSpPr/>
          <p:nvPr/>
        </p:nvSpPr>
        <p:spPr>
          <a:xfrm>
            <a:off x="934720" y="2368550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>
            <a:off x="954405" y="3781425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0" name="直接连接符 129"/>
          <p:cNvCxnSpPr>
            <a:stCxn id="128" idx="4"/>
            <a:endCxn id="3" idx="0"/>
          </p:cNvCxnSpPr>
          <p:nvPr/>
        </p:nvCxnSpPr>
        <p:spPr>
          <a:xfrm>
            <a:off x="1283970" y="2790190"/>
            <a:ext cx="19050" cy="25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129" idx="0"/>
            <a:endCxn id="14" idx="2"/>
          </p:cNvCxnSpPr>
          <p:nvPr/>
        </p:nvCxnSpPr>
        <p:spPr>
          <a:xfrm flipH="1" flipV="1">
            <a:off x="1283335" y="3487420"/>
            <a:ext cx="20320" cy="294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992505" y="238887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编号</a:t>
            </a:r>
            <a:endParaRPr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982980" y="383857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姓名</a:t>
            </a:r>
            <a:endParaRPr lang="zh-CN" altLang="en-US"/>
          </a:p>
        </p:txBody>
      </p:sp>
      <p:sp>
        <p:nvSpPr>
          <p:cNvPr id="134" name="文本框 133"/>
          <p:cNvSpPr txBox="1"/>
          <p:nvPr/>
        </p:nvSpPr>
        <p:spPr>
          <a:xfrm>
            <a:off x="1961515" y="4340860"/>
            <a:ext cx="88201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教师号</a:t>
            </a:r>
            <a:endParaRPr lang="zh-CN" altLang="en-US"/>
          </a:p>
        </p:txBody>
      </p:sp>
      <p:sp>
        <p:nvSpPr>
          <p:cNvPr id="135" name="文本框 134"/>
          <p:cNvSpPr txBox="1"/>
          <p:nvPr/>
        </p:nvSpPr>
        <p:spPr>
          <a:xfrm>
            <a:off x="1562100" y="499110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姓名</a:t>
            </a:r>
            <a:endParaRPr lang="zh-CN" altLang="en-US"/>
          </a:p>
        </p:txBody>
      </p:sp>
      <p:sp>
        <p:nvSpPr>
          <p:cNvPr id="136" name="文本框 135"/>
          <p:cNvSpPr txBox="1"/>
          <p:nvPr/>
        </p:nvSpPr>
        <p:spPr>
          <a:xfrm>
            <a:off x="1789430" y="554355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性别</a:t>
            </a:r>
            <a:endParaRPr lang="zh-CN" altLang="en-US"/>
          </a:p>
        </p:txBody>
      </p:sp>
      <p:sp>
        <p:nvSpPr>
          <p:cNvPr id="137" name="文本框 136"/>
          <p:cNvSpPr txBox="1"/>
          <p:nvPr/>
        </p:nvSpPr>
        <p:spPr>
          <a:xfrm>
            <a:off x="2315210" y="606742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职称</a:t>
            </a:r>
            <a:endParaRPr lang="zh-CN" altLang="en-US"/>
          </a:p>
        </p:txBody>
      </p:sp>
      <p:sp>
        <p:nvSpPr>
          <p:cNvPr id="138" name="文本框 137"/>
          <p:cNvSpPr txBox="1"/>
          <p:nvPr/>
        </p:nvSpPr>
        <p:spPr>
          <a:xfrm>
            <a:off x="3218815" y="620268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学院</a:t>
            </a:r>
            <a:endParaRPr lang="zh-CN" altLang="en-US"/>
          </a:p>
        </p:txBody>
      </p:sp>
      <p:sp>
        <p:nvSpPr>
          <p:cNvPr id="139" name="文本框 138"/>
          <p:cNvSpPr txBox="1"/>
          <p:nvPr/>
        </p:nvSpPr>
        <p:spPr>
          <a:xfrm>
            <a:off x="4138930" y="596519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电话</a:t>
            </a:r>
            <a:endParaRPr lang="zh-CN" altLang="en-US"/>
          </a:p>
        </p:txBody>
      </p:sp>
      <p:sp>
        <p:nvSpPr>
          <p:cNvPr id="140" name="文本框 139"/>
          <p:cNvSpPr txBox="1"/>
          <p:nvPr/>
        </p:nvSpPr>
        <p:spPr>
          <a:xfrm>
            <a:off x="4989830" y="5768340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办公室</a:t>
            </a:r>
            <a:endParaRPr lang="zh-CN" altLang="en-US"/>
          </a:p>
        </p:txBody>
      </p:sp>
      <p:sp>
        <p:nvSpPr>
          <p:cNvPr id="141" name="文本框 140"/>
          <p:cNvSpPr txBox="1"/>
          <p:nvPr/>
        </p:nvSpPr>
        <p:spPr>
          <a:xfrm>
            <a:off x="4763770" y="501904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邮箱</a:t>
            </a:r>
            <a:endParaRPr lang="zh-CN" altLang="en-US"/>
          </a:p>
        </p:txBody>
      </p:sp>
      <p:sp>
        <p:nvSpPr>
          <p:cNvPr id="142" name="文本框 141"/>
          <p:cNvSpPr txBox="1"/>
          <p:nvPr/>
        </p:nvSpPr>
        <p:spPr>
          <a:xfrm>
            <a:off x="8203565" y="4234180"/>
            <a:ext cx="7531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成绩</a:t>
            </a:r>
            <a:endParaRPr lang="zh-CN" altLang="en-US"/>
          </a:p>
        </p:txBody>
      </p:sp>
      <p:sp>
        <p:nvSpPr>
          <p:cNvPr id="143" name="文本框 142"/>
          <p:cNvSpPr txBox="1"/>
          <p:nvPr/>
        </p:nvSpPr>
        <p:spPr>
          <a:xfrm>
            <a:off x="5963285" y="4707890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课程号</a:t>
            </a:r>
            <a:endParaRPr lang="zh-CN" altLang="en-US"/>
          </a:p>
        </p:txBody>
      </p:sp>
      <p:sp>
        <p:nvSpPr>
          <p:cNvPr id="144" name="文本框 143"/>
          <p:cNvSpPr txBox="1"/>
          <p:nvPr/>
        </p:nvSpPr>
        <p:spPr>
          <a:xfrm>
            <a:off x="7358380" y="4530090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课程名</a:t>
            </a:r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6757035" y="4936490"/>
            <a:ext cx="116967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任课教师</a:t>
            </a:r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5687060" y="547370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学院号</a:t>
            </a:r>
            <a:endParaRPr lang="zh-CN" altLang="en-US"/>
          </a:p>
        </p:txBody>
      </p:sp>
      <p:sp>
        <p:nvSpPr>
          <p:cNvPr id="147" name="文本框 146"/>
          <p:cNvSpPr txBox="1"/>
          <p:nvPr/>
        </p:nvSpPr>
        <p:spPr>
          <a:xfrm>
            <a:off x="6344285" y="125730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学院名</a:t>
            </a:r>
            <a:endParaRPr lang="zh-CN" altLang="en-US"/>
          </a:p>
        </p:txBody>
      </p:sp>
      <p:sp>
        <p:nvSpPr>
          <p:cNvPr id="148" name="文本框 147"/>
          <p:cNvSpPr txBox="1"/>
          <p:nvPr/>
        </p:nvSpPr>
        <p:spPr>
          <a:xfrm>
            <a:off x="7551420" y="125730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负责人</a:t>
            </a:r>
            <a:endParaRPr lang="zh-CN" altLang="en-US"/>
          </a:p>
        </p:txBody>
      </p:sp>
      <p:sp>
        <p:nvSpPr>
          <p:cNvPr id="149" name="文本框 148"/>
          <p:cNvSpPr txBox="1"/>
          <p:nvPr/>
        </p:nvSpPr>
        <p:spPr>
          <a:xfrm>
            <a:off x="8248650" y="71056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电话</a:t>
            </a:r>
            <a:endParaRPr lang="zh-CN" altLang="en-US"/>
          </a:p>
        </p:txBody>
      </p:sp>
      <p:sp>
        <p:nvSpPr>
          <p:cNvPr id="150" name="文本框 149"/>
          <p:cNvSpPr txBox="1"/>
          <p:nvPr/>
        </p:nvSpPr>
        <p:spPr>
          <a:xfrm>
            <a:off x="3231515" y="1590675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负责人</a:t>
            </a:r>
            <a:endParaRPr lang="zh-CN" altLang="en-US"/>
          </a:p>
        </p:txBody>
      </p:sp>
      <p:sp>
        <p:nvSpPr>
          <p:cNvPr id="151" name="文本框 150"/>
          <p:cNvSpPr txBox="1"/>
          <p:nvPr/>
        </p:nvSpPr>
        <p:spPr>
          <a:xfrm>
            <a:off x="3121660" y="215646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电话</a:t>
            </a:r>
            <a:endParaRPr lang="zh-CN" altLang="en-US"/>
          </a:p>
        </p:txBody>
      </p:sp>
      <p:sp>
        <p:nvSpPr>
          <p:cNvPr id="152" name="文本框 151"/>
          <p:cNvSpPr txBox="1"/>
          <p:nvPr/>
        </p:nvSpPr>
        <p:spPr>
          <a:xfrm>
            <a:off x="5128895" y="1024890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专业号</a:t>
            </a:r>
            <a:endParaRPr lang="zh-CN" altLang="en-US"/>
          </a:p>
        </p:txBody>
      </p:sp>
      <p:sp>
        <p:nvSpPr>
          <p:cNvPr id="153" name="文本框 152"/>
          <p:cNvSpPr txBox="1"/>
          <p:nvPr/>
        </p:nvSpPr>
        <p:spPr>
          <a:xfrm>
            <a:off x="4455160" y="87312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学院</a:t>
            </a:r>
            <a:endParaRPr lang="zh-CN" altLang="en-US"/>
          </a:p>
        </p:txBody>
      </p:sp>
      <p:sp>
        <p:nvSpPr>
          <p:cNvPr id="154" name="文本框 153"/>
          <p:cNvSpPr txBox="1"/>
          <p:nvPr/>
        </p:nvSpPr>
        <p:spPr>
          <a:xfrm>
            <a:off x="3819525" y="1196975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专业名</a:t>
            </a:r>
            <a:endParaRPr lang="zh-CN" altLang="en-US"/>
          </a:p>
        </p:txBody>
      </p:sp>
      <p:sp>
        <p:nvSpPr>
          <p:cNvPr id="155" name="文本框 154"/>
          <p:cNvSpPr txBox="1"/>
          <p:nvPr/>
        </p:nvSpPr>
        <p:spPr>
          <a:xfrm>
            <a:off x="9280525" y="170942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学号</a:t>
            </a:r>
            <a:endParaRPr lang="zh-CN" altLang="en-US"/>
          </a:p>
        </p:txBody>
      </p:sp>
      <p:sp>
        <p:nvSpPr>
          <p:cNvPr id="156" name="文本框 155"/>
          <p:cNvSpPr txBox="1"/>
          <p:nvPr/>
        </p:nvSpPr>
        <p:spPr>
          <a:xfrm>
            <a:off x="10327005" y="173482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姓名</a:t>
            </a:r>
            <a:endParaRPr lang="zh-CN" altLang="en-US"/>
          </a:p>
        </p:txBody>
      </p:sp>
      <p:sp>
        <p:nvSpPr>
          <p:cNvPr id="157" name="文本框 156"/>
          <p:cNvSpPr txBox="1"/>
          <p:nvPr/>
        </p:nvSpPr>
        <p:spPr>
          <a:xfrm>
            <a:off x="10431780" y="228917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性别</a:t>
            </a:r>
            <a:endParaRPr lang="zh-CN" altLang="en-US"/>
          </a:p>
        </p:txBody>
      </p:sp>
      <p:sp>
        <p:nvSpPr>
          <p:cNvPr id="158" name="文本框 157"/>
          <p:cNvSpPr txBox="1"/>
          <p:nvPr/>
        </p:nvSpPr>
        <p:spPr>
          <a:xfrm>
            <a:off x="10532110" y="2959100"/>
            <a:ext cx="79629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专业</a:t>
            </a:r>
            <a:endParaRPr lang="zh-CN" altLang="en-US"/>
          </a:p>
        </p:txBody>
      </p:sp>
      <p:sp>
        <p:nvSpPr>
          <p:cNvPr id="159" name="文本框 158"/>
          <p:cNvSpPr txBox="1"/>
          <p:nvPr/>
        </p:nvSpPr>
        <p:spPr>
          <a:xfrm>
            <a:off x="10403205" y="365315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学院</a:t>
            </a:r>
            <a:endParaRPr lang="zh-CN" altLang="en-US"/>
          </a:p>
        </p:txBody>
      </p:sp>
      <p:sp>
        <p:nvSpPr>
          <p:cNvPr id="160" name="文本框 159"/>
          <p:cNvSpPr txBox="1"/>
          <p:nvPr/>
        </p:nvSpPr>
        <p:spPr>
          <a:xfrm>
            <a:off x="9309735" y="383730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成绩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3710940" y="2418715"/>
          <a:ext cx="1769745" cy="2727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9745"/>
              </a:tblGrid>
              <a:tr h="4279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+mj-ea"/>
                        </a:rPr>
                        <a:t>Student</a:t>
                      </a:r>
                      <a:endParaRPr lang="en-US" altLang="zh-CN" sz="2000">
                        <a:latin typeface="+mj-ea"/>
                      </a:endParaRPr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+mn-ea"/>
                        </a:rPr>
                        <a:t> Sno</a:t>
                      </a:r>
                      <a:endParaRPr lang="en-US" altLang="zh-CN">
                        <a:latin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+mn-ea"/>
                        </a:rPr>
                        <a:t> Sname</a:t>
                      </a:r>
                      <a:endParaRPr lang="en-US" altLang="zh-CN">
                        <a:latin typeface="+mn-ea"/>
                      </a:endParaRPr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+mn-ea"/>
                        </a:rPr>
                        <a:t> Ssex</a:t>
                      </a:r>
                      <a:endParaRPr lang="en-US" altLang="zh-CN">
                        <a:latin typeface="+mn-ea"/>
                      </a:endParaRPr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+mn-ea"/>
                        </a:rPr>
                        <a:t> Sdept</a:t>
                      </a:r>
                      <a:endParaRPr lang="en-US" altLang="zh-CN">
                        <a:latin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+mn-ea"/>
                        </a:rPr>
                        <a:t> Smajor</a:t>
                      </a:r>
                      <a:endParaRPr lang="en-US" altLang="zh-CN">
                        <a:latin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+mn-ea"/>
                        </a:rPr>
                        <a:t> Sgrade</a:t>
                      </a:r>
                      <a:endParaRPr lang="en-US" altLang="zh-CN">
                        <a:latin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6122035" y="356235"/>
          <a:ext cx="2103120" cy="1566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</a:tblGrid>
              <a:tr h="4616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/>
                        <a:t>Student_Account</a:t>
                      </a:r>
                      <a:endParaRPr lang="en-US" altLang="zh-CN" sz="2000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Snumber</a:t>
                      </a:r>
                      <a:endParaRPr lang="en-US" altLang="zh-CN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Susename</a:t>
                      </a:r>
                      <a:endParaRPr lang="en-US" altLang="zh-CN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Spassword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/>
        </p:nvGraphicFramePr>
        <p:xfrm>
          <a:off x="6388100" y="2697480"/>
          <a:ext cx="1897380" cy="151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380"/>
              </a:tblGrid>
              <a:tr h="3987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/>
                        <a:t>Student_Course</a:t>
                      </a:r>
                      <a:endParaRPr lang="en-US" altLang="zh-CN" sz="20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Sno</a:t>
                      </a:r>
                      <a:endParaRPr lang="en-US" altLang="zh-CN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Cno</a:t>
                      </a:r>
                      <a:endParaRPr lang="en-US" altLang="zh-CN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Cmark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表格 12"/>
          <p:cNvGraphicFramePr/>
          <p:nvPr/>
        </p:nvGraphicFramePr>
        <p:xfrm>
          <a:off x="6685915" y="4963160"/>
          <a:ext cx="1301750" cy="156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1750"/>
              </a:tblGrid>
              <a:tr h="4603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Course</a:t>
                      </a:r>
                      <a:endParaRPr lang="en-US" altLang="zh-CN" sz="2400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Cno</a:t>
                      </a:r>
                      <a:endParaRPr lang="en-US" altLang="zh-CN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Cname</a:t>
                      </a:r>
                      <a:endParaRPr lang="en-US" altLang="zh-CN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Cteacher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表格 13"/>
          <p:cNvGraphicFramePr/>
          <p:nvPr/>
        </p:nvGraphicFramePr>
        <p:xfrm>
          <a:off x="972820" y="1922780"/>
          <a:ext cx="1642745" cy="184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745"/>
              </a:tblGrid>
              <a:tr h="4603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Academy</a:t>
                      </a:r>
                      <a:endParaRPr lang="en-US" altLang="zh-CN" sz="2400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Aid</a:t>
                      </a:r>
                      <a:endParaRPr lang="en-US" altLang="zh-CN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Aname</a:t>
                      </a:r>
                      <a:endParaRPr lang="en-US" altLang="zh-CN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Aprincipal</a:t>
                      </a:r>
                      <a:endParaRPr lang="en-US" altLang="zh-CN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Acontact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表格 14"/>
          <p:cNvGraphicFramePr/>
          <p:nvPr/>
        </p:nvGraphicFramePr>
        <p:xfrm>
          <a:off x="1020445" y="4028440"/>
          <a:ext cx="1547495" cy="230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495"/>
              </a:tblGrid>
              <a:tr h="3683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Major</a:t>
                      </a:r>
                      <a:endParaRPr lang="en-US" altLang="zh-CN" sz="2400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Mid</a:t>
                      </a:r>
                      <a:endParaRPr lang="en-US" altLang="zh-CN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Aname</a:t>
                      </a:r>
                      <a:endParaRPr lang="en-US" altLang="zh-CN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Mname</a:t>
                      </a:r>
                      <a:endParaRPr lang="en-US" altLang="zh-CN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Mprincipal</a:t>
                      </a:r>
                      <a:endParaRPr lang="en-US" altLang="zh-CN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Mcontact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4075" y="2889885"/>
            <a:ext cx="642620" cy="2952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5045" y="5469890"/>
            <a:ext cx="642620" cy="2952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0080" y="5279390"/>
            <a:ext cx="642620" cy="29527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5320" y="2798445"/>
            <a:ext cx="642620" cy="29527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355" y="839470"/>
            <a:ext cx="761365" cy="3606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570" y="4018280"/>
            <a:ext cx="745490" cy="31432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5" y="4407535"/>
            <a:ext cx="746125" cy="327025"/>
          </a:xfrm>
          <a:prstGeom prst="rect">
            <a:avLst/>
          </a:prstGeom>
        </p:spPr>
      </p:pic>
      <p:graphicFrame>
        <p:nvGraphicFramePr>
          <p:cNvPr id="32" name="表格 31"/>
          <p:cNvGraphicFramePr/>
          <p:nvPr/>
        </p:nvGraphicFramePr>
        <p:xfrm>
          <a:off x="9319895" y="3093720"/>
          <a:ext cx="1534795" cy="3504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795"/>
              </a:tblGrid>
              <a:tr h="3892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Teacher</a:t>
                      </a:r>
                      <a:endParaRPr lang="en-US" altLang="zh-CN" sz="2400"/>
                    </a:p>
                  </a:txBody>
                  <a:tcPr/>
                </a:tc>
              </a:tr>
              <a:tr h="3892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Tno</a:t>
                      </a:r>
                      <a:endParaRPr lang="en-US" altLang="zh-CN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98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Tsex</a:t>
                      </a:r>
                      <a:endParaRPr lang="en-US" altLang="zh-CN"/>
                    </a:p>
                  </a:txBody>
                  <a:tcPr/>
                </a:tc>
              </a:tr>
              <a:tr h="3892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Tedubg</a:t>
                      </a:r>
                      <a:endParaRPr lang="en-US" altLang="zh-CN"/>
                    </a:p>
                  </a:txBody>
                  <a:tcPr/>
                </a:tc>
              </a:tr>
              <a:tr h="3892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Tdept</a:t>
                      </a:r>
                      <a:endParaRPr lang="en-US" altLang="zh-CN"/>
                    </a:p>
                  </a:txBody>
                  <a:tcPr/>
                </a:tc>
              </a:tr>
              <a:tr h="3892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Tname</a:t>
                      </a:r>
                      <a:endParaRPr lang="en-US" altLang="zh-CN"/>
                    </a:p>
                  </a:txBody>
                  <a:tcPr/>
                </a:tc>
              </a:tr>
              <a:tr h="3898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Ttel</a:t>
                      </a:r>
                      <a:endParaRPr lang="en-US" altLang="zh-CN"/>
                    </a:p>
                  </a:txBody>
                  <a:tcPr/>
                </a:tc>
              </a:tr>
              <a:tr h="3892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Temail</a:t>
                      </a:r>
                      <a:endParaRPr lang="en-US" altLang="zh-CN"/>
                    </a:p>
                  </a:txBody>
                  <a:tcPr/>
                </a:tc>
              </a:tr>
              <a:tr h="3892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Toffice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表格 32"/>
          <p:cNvGraphicFramePr/>
          <p:nvPr/>
        </p:nvGraphicFramePr>
        <p:xfrm>
          <a:off x="9575165" y="819150"/>
          <a:ext cx="2040890" cy="1599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0890"/>
              </a:tblGrid>
              <a:tr h="494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/>
                        <a:t>Teacher_Account</a:t>
                      </a:r>
                      <a:endParaRPr lang="en-US" altLang="zh-CN" sz="2000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Tnumber</a:t>
                      </a:r>
                      <a:endParaRPr lang="en-US" altLang="zh-CN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Tusername</a:t>
                      </a:r>
                      <a:endParaRPr lang="en-US" altLang="zh-CN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Tpassword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105" y="1330960"/>
            <a:ext cx="761365" cy="36068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3485" y="3591560"/>
            <a:ext cx="642620" cy="295275"/>
          </a:xfrm>
          <a:prstGeom prst="rect">
            <a:avLst/>
          </a:prstGeom>
        </p:spPr>
      </p:pic>
      <p:cxnSp>
        <p:nvCxnSpPr>
          <p:cNvPr id="37" name="肘形连接符 36"/>
          <p:cNvCxnSpPr>
            <a:stCxn id="24" idx="3"/>
          </p:cNvCxnSpPr>
          <p:nvPr/>
        </p:nvCxnSpPr>
        <p:spPr>
          <a:xfrm>
            <a:off x="2567940" y="2946400"/>
            <a:ext cx="1186815" cy="1183640"/>
          </a:xfrm>
          <a:prstGeom prst="bentConnector3">
            <a:avLst>
              <a:gd name="adj1" fmla="val 5002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23" idx="3"/>
          </p:cNvCxnSpPr>
          <p:nvPr/>
        </p:nvCxnSpPr>
        <p:spPr>
          <a:xfrm flipV="1">
            <a:off x="2552700" y="4539615"/>
            <a:ext cx="1165225" cy="887730"/>
          </a:xfrm>
          <a:prstGeom prst="bentConnector3">
            <a:avLst>
              <a:gd name="adj1" fmla="val 5002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 38"/>
          <p:cNvCxnSpPr>
            <a:endCxn id="10" idx="1"/>
          </p:cNvCxnSpPr>
          <p:nvPr/>
        </p:nvCxnSpPr>
        <p:spPr>
          <a:xfrm rot="16200000">
            <a:off x="5063490" y="1910080"/>
            <a:ext cx="1828800" cy="28829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5468620" y="2968625"/>
            <a:ext cx="365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5484495" y="3602990"/>
            <a:ext cx="904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2" idx="2"/>
            <a:endCxn id="13" idx="0"/>
          </p:cNvCxnSpPr>
          <p:nvPr/>
        </p:nvCxnSpPr>
        <p:spPr>
          <a:xfrm>
            <a:off x="7336790" y="4216400"/>
            <a:ext cx="0" cy="746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/>
          <p:cNvCxnSpPr/>
          <p:nvPr/>
        </p:nvCxnSpPr>
        <p:spPr>
          <a:xfrm rot="16200000">
            <a:off x="8132445" y="2180590"/>
            <a:ext cx="2094865" cy="7893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8785860" y="3602990"/>
            <a:ext cx="555625" cy="15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/>
          <p:nvPr/>
        </p:nvCxnSpPr>
        <p:spPr>
          <a:xfrm rot="10800000" flipV="1">
            <a:off x="7987030" y="5317490"/>
            <a:ext cx="1306830" cy="1067435"/>
          </a:xfrm>
          <a:prstGeom prst="bentConnector3">
            <a:avLst>
              <a:gd name="adj1" fmla="val 4995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2610485" y="760730"/>
            <a:ext cx="26962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学生教师关系表</a:t>
            </a:r>
            <a:endParaRPr lang="zh-CN" altLang="en-US" sz="28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5945" y="967105"/>
            <a:ext cx="295275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管理员关系表</a:t>
            </a:r>
            <a:endParaRPr lang="zh-CN" altLang="en-US" sz="32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10" name="表格 9"/>
          <p:cNvGraphicFramePr/>
          <p:nvPr/>
        </p:nvGraphicFramePr>
        <p:xfrm>
          <a:off x="6510655" y="2602230"/>
          <a:ext cx="2374265" cy="2106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4265"/>
              </a:tblGrid>
              <a:tr h="5746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+mj-ea"/>
                        </a:rPr>
                        <a:t>Adm_Account</a:t>
                      </a:r>
                      <a:endParaRPr lang="en-US" altLang="zh-CN" sz="2400">
                        <a:latin typeface="+mj-ea"/>
                      </a:endParaRPr>
                    </a:p>
                  </a:txBody>
                  <a:tcPr/>
                </a:tc>
              </a:tr>
              <a:tr h="5111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+mn-ea"/>
                        </a:rPr>
                        <a:t> Anumber</a:t>
                      </a:r>
                      <a:endParaRPr lang="en-US" altLang="zh-CN" sz="2400">
                        <a:latin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09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+mn-ea"/>
                        </a:rPr>
                        <a:t> Ausername</a:t>
                      </a:r>
                      <a:endParaRPr lang="en-US" altLang="zh-CN" sz="2400">
                        <a:latin typeface="+mn-ea"/>
                      </a:endParaRPr>
                    </a:p>
                  </a:txBody>
                  <a:tcPr/>
                </a:tc>
              </a:tr>
              <a:tr h="5111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+mn-ea"/>
                        </a:rPr>
                        <a:t> Apassword</a:t>
                      </a:r>
                      <a:endParaRPr lang="en-US" altLang="zh-CN" sz="2400">
                        <a:latin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/>
        </p:nvGraphicFramePr>
        <p:xfrm>
          <a:off x="3070860" y="2522855"/>
          <a:ext cx="1899285" cy="1812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285"/>
              </a:tblGrid>
              <a:tr h="6045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>
                          <a:latin typeface="+mn-ea"/>
                        </a:rPr>
                        <a:t>adminster</a:t>
                      </a:r>
                      <a:endParaRPr lang="en-US" altLang="zh-CN" sz="2800">
                        <a:latin typeface="+mn-ea"/>
                      </a:endParaRPr>
                    </a:p>
                  </a:txBody>
                  <a:tcPr/>
                </a:tc>
              </a:tr>
              <a:tr h="6038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Ano</a:t>
                      </a:r>
                      <a:endParaRPr lang="en-US" altLang="zh-CN" sz="240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6045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Aname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78140" y="3231515"/>
            <a:ext cx="827405" cy="3956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070" y="3201035"/>
            <a:ext cx="814705" cy="39497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V="1">
            <a:off x="5001895" y="3412490"/>
            <a:ext cx="1520825" cy="17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1237</Words>
  <Application>WPS 演示</Application>
  <PresentationFormat>宽屏</PresentationFormat>
  <Paragraphs>404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宋体</vt:lpstr>
      <vt:lpstr>Wingdings</vt:lpstr>
      <vt:lpstr>方正细等线_GBK</vt:lpstr>
      <vt:lpstr>方正兰亭超细黑简体</vt:lpstr>
      <vt:lpstr>Calibri</vt:lpstr>
      <vt:lpstr>微软雅黑</vt:lpstr>
      <vt:lpstr>Calibri Light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YANGS-PC</dc:creator>
  <cp:lastModifiedBy>亮</cp:lastModifiedBy>
  <cp:revision>65</cp:revision>
  <dcterms:created xsi:type="dcterms:W3CDTF">2015-10-14T08:19:00Z</dcterms:created>
  <dcterms:modified xsi:type="dcterms:W3CDTF">2017-04-12T12:04:24Z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